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Lst>
  <p:notesMasterIdLst>
    <p:notesMasterId r:id="rId28"/>
  </p:notesMasterIdLst>
  <p:sldIdLst>
    <p:sldId id="275" r:id="rId2"/>
    <p:sldId id="278" r:id="rId3"/>
    <p:sldId id="276" r:id="rId4"/>
    <p:sldId id="280" r:id="rId5"/>
    <p:sldId id="281" r:id="rId6"/>
    <p:sldId id="282" r:id="rId7"/>
    <p:sldId id="283" r:id="rId8"/>
    <p:sldId id="257" r:id="rId9"/>
    <p:sldId id="258" r:id="rId10"/>
    <p:sldId id="259" r:id="rId11"/>
    <p:sldId id="260" r:id="rId12"/>
    <p:sldId id="261" r:id="rId13"/>
    <p:sldId id="262" r:id="rId14"/>
    <p:sldId id="263" r:id="rId15"/>
    <p:sldId id="279" r:id="rId16"/>
    <p:sldId id="264" r:id="rId17"/>
    <p:sldId id="265" r:id="rId18"/>
    <p:sldId id="266" r:id="rId19"/>
    <p:sldId id="267" r:id="rId20"/>
    <p:sldId id="268" r:id="rId21"/>
    <p:sldId id="269" r:id="rId22"/>
    <p:sldId id="270" r:id="rId23"/>
    <p:sldId id="271" r:id="rId24"/>
    <p:sldId id="272" r:id="rId25"/>
    <p:sldId id="273" r:id="rId26"/>
    <p:sldId id="27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94"/>
    <p:restoredTop sz="94794"/>
  </p:normalViewPr>
  <p:slideViewPr>
    <p:cSldViewPr snapToGrid="0" snapToObjects="1">
      <p:cViewPr>
        <p:scale>
          <a:sx n="127" d="100"/>
          <a:sy n="127" d="100"/>
        </p:scale>
        <p:origin x="920"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9146E-15DE-5249-B2BB-3E5437B333A2}" type="datetimeFigureOut">
              <a:rPr lang="en-IL" smtClean="0"/>
              <a:t>28/06/2020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3F02-286D-A147-8D81-AD190CE14383}" type="slidenum">
              <a:rPr lang="en-IL" smtClean="0"/>
              <a:t>‹#›</a:t>
            </a:fld>
            <a:endParaRPr lang="en-IL"/>
          </a:p>
        </p:txBody>
      </p:sp>
    </p:spTree>
    <p:extLst>
      <p:ext uri="{BB962C8B-B14F-4D97-AF65-F5344CB8AC3E}">
        <p14:creationId xmlns:p14="http://schemas.microsoft.com/office/powerpoint/2010/main" val="241331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6</a:t>
            </a:fld>
            <a:endParaRPr lang="en-IL"/>
          </a:p>
        </p:txBody>
      </p:sp>
    </p:spTree>
    <p:extLst>
      <p:ext uri="{BB962C8B-B14F-4D97-AF65-F5344CB8AC3E}">
        <p14:creationId xmlns:p14="http://schemas.microsoft.com/office/powerpoint/2010/main" val="190514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7</a:t>
            </a:fld>
            <a:endParaRPr lang="en-IL"/>
          </a:p>
        </p:txBody>
      </p:sp>
    </p:spTree>
    <p:extLst>
      <p:ext uri="{BB962C8B-B14F-4D97-AF65-F5344CB8AC3E}">
        <p14:creationId xmlns:p14="http://schemas.microsoft.com/office/powerpoint/2010/main" val="2646029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14549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712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91741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0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00778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0619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827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84231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67644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52844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6519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28299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552D4-33E2-614C-864D-D6129CE07CF2}" type="datetimeFigureOut">
              <a:rPr lang="en-IL" smtClean="0"/>
              <a:t>28/06/2020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3229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94908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52D4-33E2-614C-864D-D6129CE07CF2}" type="datetimeFigureOut">
              <a:rPr lang="en-IL" smtClean="0"/>
              <a:t>28/06/2020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6737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2769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35294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A532AAD-6192-6D49-AAE3-CE14754014C1}" type="slidenum">
              <a:rPr lang="en-IL" smtClean="0"/>
              <a:t>‹#›</a:t>
            </a:fld>
            <a:endParaRPr lang="en-IL"/>
          </a:p>
        </p:txBody>
      </p:sp>
    </p:spTree>
    <p:extLst>
      <p:ext uri="{BB962C8B-B14F-4D97-AF65-F5344CB8AC3E}">
        <p14:creationId xmlns:p14="http://schemas.microsoft.com/office/powerpoint/2010/main" val="3146018987"/>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C769-8A7B-4048-B095-DF29E380D899}"/>
              </a:ext>
            </a:extLst>
          </p:cNvPr>
          <p:cNvSpPr>
            <a:spLocks noGrp="1"/>
          </p:cNvSpPr>
          <p:nvPr>
            <p:ph type="ctrTitle"/>
          </p:nvPr>
        </p:nvSpPr>
        <p:spPr>
          <a:xfrm>
            <a:off x="1524000" y="2103119"/>
            <a:ext cx="9144000" cy="1041083"/>
          </a:xfrm>
        </p:spPr>
        <p:txBody>
          <a:bodyPr>
            <a:normAutofit fontScale="90000"/>
          </a:bodyPr>
          <a:lstStyle/>
          <a:p>
            <a:pPr algn="ctr"/>
            <a:r>
              <a:rPr lang="en-IL" dirty="0"/>
              <a:t>Video Processing Project</a:t>
            </a:r>
          </a:p>
        </p:txBody>
      </p:sp>
      <p:sp>
        <p:nvSpPr>
          <p:cNvPr id="3" name="Subtitle 2">
            <a:extLst>
              <a:ext uri="{FF2B5EF4-FFF2-40B4-BE49-F238E27FC236}">
                <a16:creationId xmlns:a16="http://schemas.microsoft.com/office/drawing/2014/main" id="{2C680E95-6388-7648-BBEC-EB9780977E55}"/>
              </a:ext>
            </a:extLst>
          </p:cNvPr>
          <p:cNvSpPr>
            <a:spLocks noGrp="1"/>
          </p:cNvSpPr>
          <p:nvPr>
            <p:ph type="subTitle" idx="1"/>
          </p:nvPr>
        </p:nvSpPr>
        <p:spPr>
          <a:xfrm>
            <a:off x="1794510" y="4651059"/>
            <a:ext cx="9448800" cy="685800"/>
          </a:xfrm>
        </p:spPr>
        <p:txBody>
          <a:bodyPr/>
          <a:lstStyle/>
          <a:p>
            <a:r>
              <a:rPr lang="en-IL" dirty="0"/>
              <a:t>Submitted By: Daniel Mor &amp; Brian Gordon</a:t>
            </a:r>
          </a:p>
        </p:txBody>
      </p:sp>
    </p:spTree>
    <p:extLst>
      <p:ext uri="{BB962C8B-B14F-4D97-AF65-F5344CB8AC3E}">
        <p14:creationId xmlns:p14="http://schemas.microsoft.com/office/powerpoint/2010/main" val="274615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DED8EE-3887-6947-AC7E-72736789E538}"/>
              </a:ext>
            </a:extLst>
          </p:cNvPr>
          <p:cNvPicPr>
            <a:picLocks noChangeAspect="1"/>
          </p:cNvPicPr>
          <p:nvPr/>
        </p:nvPicPr>
        <p:blipFill>
          <a:blip r:embed="rId2"/>
          <a:stretch>
            <a:fillRect/>
          </a:stretch>
        </p:blipFill>
        <p:spPr>
          <a:xfrm>
            <a:off x="1496712" y="506627"/>
            <a:ext cx="1562100" cy="1143000"/>
          </a:xfrm>
          <a:prstGeom prst="rect">
            <a:avLst/>
          </a:prstGeom>
        </p:spPr>
      </p:pic>
      <p:sp>
        <p:nvSpPr>
          <p:cNvPr id="7" name="TextBox 6">
            <a:extLst>
              <a:ext uri="{FF2B5EF4-FFF2-40B4-BE49-F238E27FC236}">
                <a16:creationId xmlns:a16="http://schemas.microsoft.com/office/drawing/2014/main" id="{47FC8855-D993-E040-8785-1BBCF408A48D}"/>
              </a:ext>
            </a:extLst>
          </p:cNvPr>
          <p:cNvSpPr txBox="1"/>
          <p:nvPr/>
        </p:nvSpPr>
        <p:spPr>
          <a:xfrm>
            <a:off x="2277762" y="1727370"/>
            <a:ext cx="2212465" cy="369332"/>
          </a:xfrm>
          <a:prstGeom prst="rect">
            <a:avLst/>
          </a:prstGeom>
          <a:noFill/>
        </p:spPr>
        <p:txBody>
          <a:bodyPr wrap="none" rtlCol="0">
            <a:spAutoFit/>
          </a:bodyPr>
          <a:lstStyle/>
          <a:p>
            <a:pPr marL="0" algn="r" defTabSz="914400" rtl="1" eaLnBrk="1" latinLnBrk="0" hangingPunct="1"/>
            <a:r>
              <a:rPr lang="he-IL" dirty="0"/>
              <a:t>הקונטור שעבר השמנה</a:t>
            </a:r>
            <a:endParaRPr lang="en-IL" dirty="0"/>
          </a:p>
        </p:txBody>
      </p:sp>
      <p:pic>
        <p:nvPicPr>
          <p:cNvPr id="9" name="Picture 8">
            <a:extLst>
              <a:ext uri="{FF2B5EF4-FFF2-40B4-BE49-F238E27FC236}">
                <a16:creationId xmlns:a16="http://schemas.microsoft.com/office/drawing/2014/main" id="{CCE313FC-A20E-6D42-B0F4-76FFFB1A939C}"/>
              </a:ext>
            </a:extLst>
          </p:cNvPr>
          <p:cNvPicPr>
            <a:picLocks noChangeAspect="1"/>
          </p:cNvPicPr>
          <p:nvPr/>
        </p:nvPicPr>
        <p:blipFill>
          <a:blip r:embed="rId3"/>
          <a:stretch>
            <a:fillRect/>
          </a:stretch>
        </p:blipFill>
        <p:spPr>
          <a:xfrm>
            <a:off x="3535103" y="506627"/>
            <a:ext cx="1562100" cy="1143000"/>
          </a:xfrm>
          <a:prstGeom prst="rect">
            <a:avLst/>
          </a:prstGeom>
        </p:spPr>
      </p:pic>
      <p:pic>
        <p:nvPicPr>
          <p:cNvPr id="10" name="Picture 9">
            <a:extLst>
              <a:ext uri="{FF2B5EF4-FFF2-40B4-BE49-F238E27FC236}">
                <a16:creationId xmlns:a16="http://schemas.microsoft.com/office/drawing/2014/main" id="{AEFF5BD1-AA78-F84C-8451-4E2366E00698}"/>
              </a:ext>
            </a:extLst>
          </p:cNvPr>
          <p:cNvPicPr>
            <a:picLocks noChangeAspect="1"/>
          </p:cNvPicPr>
          <p:nvPr/>
        </p:nvPicPr>
        <p:blipFill>
          <a:blip r:embed="rId4"/>
          <a:stretch>
            <a:fillRect/>
          </a:stretch>
        </p:blipFill>
        <p:spPr>
          <a:xfrm>
            <a:off x="6269299" y="618010"/>
            <a:ext cx="1651000" cy="1816100"/>
          </a:xfrm>
          <a:prstGeom prst="rect">
            <a:avLst/>
          </a:prstGeom>
        </p:spPr>
      </p:pic>
      <p:pic>
        <p:nvPicPr>
          <p:cNvPr id="11" name="Picture 10">
            <a:extLst>
              <a:ext uri="{FF2B5EF4-FFF2-40B4-BE49-F238E27FC236}">
                <a16:creationId xmlns:a16="http://schemas.microsoft.com/office/drawing/2014/main" id="{5C8725F8-EBDF-184F-AA04-97C8C016C12C}"/>
              </a:ext>
            </a:extLst>
          </p:cNvPr>
          <p:cNvPicPr>
            <a:picLocks noChangeAspect="1"/>
          </p:cNvPicPr>
          <p:nvPr/>
        </p:nvPicPr>
        <p:blipFill>
          <a:blip r:embed="rId5"/>
          <a:stretch>
            <a:fillRect/>
          </a:stretch>
        </p:blipFill>
        <p:spPr>
          <a:xfrm>
            <a:off x="8618535" y="703822"/>
            <a:ext cx="1651000" cy="1816100"/>
          </a:xfrm>
          <a:prstGeom prst="rect">
            <a:avLst/>
          </a:prstGeom>
        </p:spPr>
      </p:pic>
      <p:pic>
        <p:nvPicPr>
          <p:cNvPr id="13" name="Picture 12">
            <a:extLst>
              <a:ext uri="{FF2B5EF4-FFF2-40B4-BE49-F238E27FC236}">
                <a16:creationId xmlns:a16="http://schemas.microsoft.com/office/drawing/2014/main" id="{48FBC924-7967-384C-BA3F-3950B46769B0}"/>
              </a:ext>
            </a:extLst>
          </p:cNvPr>
          <p:cNvPicPr>
            <a:picLocks noChangeAspect="1"/>
          </p:cNvPicPr>
          <p:nvPr/>
        </p:nvPicPr>
        <p:blipFill>
          <a:blip r:embed="rId6"/>
          <a:stretch>
            <a:fillRect/>
          </a:stretch>
        </p:blipFill>
        <p:spPr>
          <a:xfrm>
            <a:off x="3814503" y="2783016"/>
            <a:ext cx="2565400" cy="1193800"/>
          </a:xfrm>
          <a:prstGeom prst="rect">
            <a:avLst/>
          </a:prstGeom>
        </p:spPr>
      </p:pic>
      <p:sp>
        <p:nvSpPr>
          <p:cNvPr id="14" name="TextBox 13">
            <a:extLst>
              <a:ext uri="{FF2B5EF4-FFF2-40B4-BE49-F238E27FC236}">
                <a16:creationId xmlns:a16="http://schemas.microsoft.com/office/drawing/2014/main" id="{76E67D4D-1FED-264C-AD4A-A652DC0CD903}"/>
              </a:ext>
            </a:extLst>
          </p:cNvPr>
          <p:cNvSpPr txBox="1"/>
          <p:nvPr/>
        </p:nvSpPr>
        <p:spPr>
          <a:xfrm>
            <a:off x="2666938" y="4054559"/>
            <a:ext cx="5253361" cy="369332"/>
          </a:xfrm>
          <a:prstGeom prst="rect">
            <a:avLst/>
          </a:prstGeom>
          <a:noFill/>
        </p:spPr>
        <p:txBody>
          <a:bodyPr wrap="none" rtlCol="0">
            <a:spAutoFit/>
          </a:bodyPr>
          <a:lstStyle/>
          <a:p>
            <a:pPr marL="0" algn="r" defTabSz="914400" rtl="1" eaLnBrk="1" latinLnBrk="0" hangingPunct="1"/>
            <a:r>
              <a:rPr lang="he-IL" dirty="0"/>
              <a:t>תמונה של ערוץ צבע ירוק (הפרש </a:t>
            </a:r>
            <a:r>
              <a:rPr lang="he-IL" dirty="0" err="1"/>
              <a:t>מהמדיין</a:t>
            </a:r>
            <a:r>
              <a:rPr lang="he-IL" dirty="0"/>
              <a:t>) - חותך שוקיים</a:t>
            </a:r>
            <a:endParaRPr lang="en-IL" dirty="0"/>
          </a:p>
        </p:txBody>
      </p:sp>
      <p:pic>
        <p:nvPicPr>
          <p:cNvPr id="15" name="Picture 14">
            <a:extLst>
              <a:ext uri="{FF2B5EF4-FFF2-40B4-BE49-F238E27FC236}">
                <a16:creationId xmlns:a16="http://schemas.microsoft.com/office/drawing/2014/main" id="{E0A2F878-E3F3-3641-AF9C-BB272BCD1793}"/>
              </a:ext>
            </a:extLst>
          </p:cNvPr>
          <p:cNvPicPr>
            <a:picLocks noChangeAspect="1"/>
          </p:cNvPicPr>
          <p:nvPr/>
        </p:nvPicPr>
        <p:blipFill>
          <a:blip r:embed="rId7"/>
          <a:stretch>
            <a:fillRect/>
          </a:stretch>
        </p:blipFill>
        <p:spPr>
          <a:xfrm>
            <a:off x="4133679" y="4733833"/>
            <a:ext cx="2565400" cy="1193800"/>
          </a:xfrm>
          <a:prstGeom prst="rect">
            <a:avLst/>
          </a:prstGeom>
        </p:spPr>
      </p:pic>
      <p:sp>
        <p:nvSpPr>
          <p:cNvPr id="16" name="TextBox 15">
            <a:extLst>
              <a:ext uri="{FF2B5EF4-FFF2-40B4-BE49-F238E27FC236}">
                <a16:creationId xmlns:a16="http://schemas.microsoft.com/office/drawing/2014/main" id="{F9C6B524-DB9F-DD46-A5DF-C8B35D1E5D70}"/>
              </a:ext>
            </a:extLst>
          </p:cNvPr>
          <p:cNvSpPr txBox="1"/>
          <p:nvPr/>
        </p:nvSpPr>
        <p:spPr>
          <a:xfrm>
            <a:off x="4613784" y="6000569"/>
            <a:ext cx="1359668" cy="369332"/>
          </a:xfrm>
          <a:prstGeom prst="rect">
            <a:avLst/>
          </a:prstGeom>
          <a:noFill/>
        </p:spPr>
        <p:txBody>
          <a:bodyPr wrap="none" rtlCol="0">
            <a:spAutoFit/>
          </a:bodyPr>
          <a:lstStyle/>
          <a:p>
            <a:pPr marL="0" algn="r" defTabSz="914400" rtl="1" eaLnBrk="1" latinLnBrk="0" hangingPunct="1"/>
            <a:r>
              <a:rPr lang="he-IL" dirty="0"/>
              <a:t>תוצאה סופית</a:t>
            </a:r>
            <a:endParaRPr lang="en-IL" dirty="0"/>
          </a:p>
        </p:txBody>
      </p:sp>
    </p:spTree>
    <p:extLst>
      <p:ext uri="{BB962C8B-B14F-4D97-AF65-F5344CB8AC3E}">
        <p14:creationId xmlns:p14="http://schemas.microsoft.com/office/powerpoint/2010/main" val="1597756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82425-6465-5346-BED2-B475A7850B33}"/>
              </a:ext>
            </a:extLst>
          </p:cNvPr>
          <p:cNvPicPr>
            <a:picLocks noChangeAspect="1"/>
          </p:cNvPicPr>
          <p:nvPr/>
        </p:nvPicPr>
        <p:blipFill>
          <a:blip r:embed="rId2"/>
          <a:stretch>
            <a:fillRect/>
          </a:stretch>
        </p:blipFill>
        <p:spPr>
          <a:xfrm>
            <a:off x="6865379" y="885911"/>
            <a:ext cx="2959100" cy="4394200"/>
          </a:xfrm>
          <a:prstGeom prst="rect">
            <a:avLst/>
          </a:prstGeom>
        </p:spPr>
      </p:pic>
      <p:pic>
        <p:nvPicPr>
          <p:cNvPr id="5" name="Picture 4">
            <a:extLst>
              <a:ext uri="{FF2B5EF4-FFF2-40B4-BE49-F238E27FC236}">
                <a16:creationId xmlns:a16="http://schemas.microsoft.com/office/drawing/2014/main" id="{B054E989-F0B4-2148-9E67-FCF104C327D7}"/>
              </a:ext>
            </a:extLst>
          </p:cNvPr>
          <p:cNvPicPr>
            <a:picLocks noChangeAspect="1"/>
          </p:cNvPicPr>
          <p:nvPr/>
        </p:nvPicPr>
        <p:blipFill>
          <a:blip r:embed="rId3"/>
          <a:stretch>
            <a:fillRect/>
          </a:stretch>
        </p:blipFill>
        <p:spPr>
          <a:xfrm>
            <a:off x="865145" y="1104029"/>
            <a:ext cx="5444645" cy="2998399"/>
          </a:xfrm>
          <a:prstGeom prst="rect">
            <a:avLst/>
          </a:prstGeom>
        </p:spPr>
      </p:pic>
      <p:sp>
        <p:nvSpPr>
          <p:cNvPr id="6" name="TextBox 5">
            <a:extLst>
              <a:ext uri="{FF2B5EF4-FFF2-40B4-BE49-F238E27FC236}">
                <a16:creationId xmlns:a16="http://schemas.microsoft.com/office/drawing/2014/main" id="{DAF29583-DAD0-504F-B8D6-BE281B9C68BB}"/>
              </a:ext>
            </a:extLst>
          </p:cNvPr>
          <p:cNvSpPr txBox="1"/>
          <p:nvPr/>
        </p:nvSpPr>
        <p:spPr>
          <a:xfrm>
            <a:off x="3587467" y="4910779"/>
            <a:ext cx="2329484" cy="369332"/>
          </a:xfrm>
          <a:prstGeom prst="rect">
            <a:avLst/>
          </a:prstGeom>
          <a:noFill/>
        </p:spPr>
        <p:txBody>
          <a:bodyPr wrap="none" rtlCol="0">
            <a:spAutoFit/>
          </a:bodyPr>
          <a:lstStyle/>
          <a:p>
            <a:r>
              <a:rPr lang="he-IL" dirty="0"/>
              <a:t>לפני ואחרי שיפור נעליים</a:t>
            </a:r>
          </a:p>
        </p:txBody>
      </p:sp>
    </p:spTree>
    <p:extLst>
      <p:ext uri="{BB962C8B-B14F-4D97-AF65-F5344CB8AC3E}">
        <p14:creationId xmlns:p14="http://schemas.microsoft.com/office/powerpoint/2010/main" val="1166760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6A5A601-F558-524F-ADBD-81DCEDBE3DE1}"/>
              </a:ext>
            </a:extLst>
          </p:cNvPr>
          <p:cNvPicPr>
            <a:picLocks noGrp="1" noChangeAspect="1"/>
          </p:cNvPicPr>
          <p:nvPr>
            <p:ph idx="1"/>
          </p:nvPr>
        </p:nvPicPr>
        <p:blipFill>
          <a:blip r:embed="rId2"/>
          <a:stretch>
            <a:fillRect/>
          </a:stretch>
        </p:blipFill>
        <p:spPr>
          <a:xfrm>
            <a:off x="998483" y="300154"/>
            <a:ext cx="1821313" cy="2704611"/>
          </a:xfrm>
          <a:prstGeom prst="rect">
            <a:avLst/>
          </a:prstGeom>
        </p:spPr>
      </p:pic>
      <p:sp>
        <p:nvSpPr>
          <p:cNvPr id="5" name="TextBox 4">
            <a:extLst>
              <a:ext uri="{FF2B5EF4-FFF2-40B4-BE49-F238E27FC236}">
                <a16:creationId xmlns:a16="http://schemas.microsoft.com/office/drawing/2014/main" id="{E448A012-AFAA-2F47-87D6-46190F5B62D3}"/>
              </a:ext>
            </a:extLst>
          </p:cNvPr>
          <p:cNvSpPr txBox="1"/>
          <p:nvPr/>
        </p:nvSpPr>
        <p:spPr>
          <a:xfrm>
            <a:off x="157235" y="2908949"/>
            <a:ext cx="4015843" cy="369332"/>
          </a:xfrm>
          <a:prstGeom prst="rect">
            <a:avLst/>
          </a:prstGeom>
          <a:noFill/>
        </p:spPr>
        <p:txBody>
          <a:bodyPr wrap="none" rtlCol="0">
            <a:spAutoFit/>
          </a:bodyPr>
          <a:lstStyle/>
          <a:p>
            <a:r>
              <a:rPr lang="he-IL" dirty="0"/>
              <a:t>בעיה, הצבע של השלט ממש דומה לבן אדם</a:t>
            </a:r>
            <a:endParaRPr lang="en-IL" dirty="0"/>
          </a:p>
        </p:txBody>
      </p:sp>
      <p:pic>
        <p:nvPicPr>
          <p:cNvPr id="6" name="Picture 5">
            <a:extLst>
              <a:ext uri="{FF2B5EF4-FFF2-40B4-BE49-F238E27FC236}">
                <a16:creationId xmlns:a16="http://schemas.microsoft.com/office/drawing/2014/main" id="{57BF2152-06E7-C04A-B73C-D572CBA12D6B}"/>
              </a:ext>
            </a:extLst>
          </p:cNvPr>
          <p:cNvPicPr>
            <a:picLocks noChangeAspect="1"/>
          </p:cNvPicPr>
          <p:nvPr/>
        </p:nvPicPr>
        <p:blipFill>
          <a:blip r:embed="rId3"/>
          <a:stretch>
            <a:fillRect/>
          </a:stretch>
        </p:blipFill>
        <p:spPr>
          <a:xfrm>
            <a:off x="5967730" y="724408"/>
            <a:ext cx="1824732" cy="1762760"/>
          </a:xfrm>
          <a:prstGeom prst="rect">
            <a:avLst/>
          </a:prstGeom>
        </p:spPr>
      </p:pic>
      <p:sp>
        <p:nvSpPr>
          <p:cNvPr id="7" name="TextBox 6">
            <a:extLst>
              <a:ext uri="{FF2B5EF4-FFF2-40B4-BE49-F238E27FC236}">
                <a16:creationId xmlns:a16="http://schemas.microsoft.com/office/drawing/2014/main" id="{0F361BE8-EE82-274A-A760-ACECE215D1E3}"/>
              </a:ext>
            </a:extLst>
          </p:cNvPr>
          <p:cNvSpPr txBox="1"/>
          <p:nvPr/>
        </p:nvSpPr>
        <p:spPr>
          <a:xfrm>
            <a:off x="5522976" y="2684096"/>
            <a:ext cx="3049233" cy="369332"/>
          </a:xfrm>
          <a:prstGeom prst="rect">
            <a:avLst/>
          </a:prstGeom>
          <a:noFill/>
        </p:spPr>
        <p:txBody>
          <a:bodyPr wrap="none" rtlCol="0">
            <a:spAutoFit/>
          </a:bodyPr>
          <a:lstStyle/>
          <a:p>
            <a:r>
              <a:rPr lang="he-IL" dirty="0"/>
              <a:t>הגרלות בשביל בניה של קי-די-אי</a:t>
            </a:r>
            <a:endParaRPr lang="en-IL" dirty="0"/>
          </a:p>
        </p:txBody>
      </p:sp>
      <p:pic>
        <p:nvPicPr>
          <p:cNvPr id="8" name="Picture 7">
            <a:extLst>
              <a:ext uri="{FF2B5EF4-FFF2-40B4-BE49-F238E27FC236}">
                <a16:creationId xmlns:a16="http://schemas.microsoft.com/office/drawing/2014/main" id="{3FCEFFE6-852B-7F43-BDA7-F7AA5019C8B3}"/>
              </a:ext>
            </a:extLst>
          </p:cNvPr>
          <p:cNvPicPr>
            <a:picLocks noChangeAspect="1"/>
          </p:cNvPicPr>
          <p:nvPr/>
        </p:nvPicPr>
        <p:blipFill>
          <a:blip r:embed="rId4"/>
          <a:stretch>
            <a:fillRect/>
          </a:stretch>
        </p:blipFill>
        <p:spPr>
          <a:xfrm>
            <a:off x="9031732" y="682481"/>
            <a:ext cx="1166914" cy="2318673"/>
          </a:xfrm>
          <a:prstGeom prst="rect">
            <a:avLst/>
          </a:prstGeom>
        </p:spPr>
      </p:pic>
      <p:sp>
        <p:nvSpPr>
          <p:cNvPr id="9" name="TextBox 8">
            <a:extLst>
              <a:ext uri="{FF2B5EF4-FFF2-40B4-BE49-F238E27FC236}">
                <a16:creationId xmlns:a16="http://schemas.microsoft.com/office/drawing/2014/main" id="{EAB31AED-4B95-6542-878B-B844F1245AED}"/>
              </a:ext>
            </a:extLst>
          </p:cNvPr>
          <p:cNvSpPr txBox="1"/>
          <p:nvPr/>
        </p:nvSpPr>
        <p:spPr>
          <a:xfrm>
            <a:off x="9031732" y="2908949"/>
            <a:ext cx="1140056" cy="369332"/>
          </a:xfrm>
          <a:prstGeom prst="rect">
            <a:avLst/>
          </a:prstGeom>
          <a:noFill/>
        </p:spPr>
        <p:txBody>
          <a:bodyPr wrap="none" rtlCol="0">
            <a:spAutoFit/>
          </a:bodyPr>
          <a:lstStyle/>
          <a:p>
            <a:pPr marL="0" algn="r" defTabSz="457200" rtl="1" eaLnBrk="1" latinLnBrk="0" hangingPunct="1"/>
            <a:r>
              <a:rPr lang="he-IL"/>
              <a:t>אחרי תיקון</a:t>
            </a:r>
          </a:p>
        </p:txBody>
      </p:sp>
      <p:sp>
        <p:nvSpPr>
          <p:cNvPr id="11" name="TextBox 10">
            <a:extLst>
              <a:ext uri="{FF2B5EF4-FFF2-40B4-BE49-F238E27FC236}">
                <a16:creationId xmlns:a16="http://schemas.microsoft.com/office/drawing/2014/main" id="{1D5EEBD5-6936-0C45-802F-3551A365CFFE}"/>
              </a:ext>
            </a:extLst>
          </p:cNvPr>
          <p:cNvSpPr txBox="1"/>
          <p:nvPr/>
        </p:nvSpPr>
        <p:spPr>
          <a:xfrm>
            <a:off x="1652337" y="4186988"/>
            <a:ext cx="7580141" cy="923330"/>
          </a:xfrm>
          <a:prstGeom prst="rect">
            <a:avLst/>
          </a:prstGeom>
          <a:noFill/>
        </p:spPr>
        <p:txBody>
          <a:bodyPr wrap="square" rtlCol="0">
            <a:spAutoFit/>
          </a:bodyPr>
          <a:lstStyle/>
          <a:p>
            <a:pPr marL="0" algn="r" defTabSz="457200" rtl="1" eaLnBrk="1" latinLnBrk="0" hangingPunct="1"/>
            <a:r>
              <a:rPr lang="he-IL" dirty="0"/>
              <a:t>כאן, לא נעשה שימוש בהסתברות  רקע, רק לקחנו </a:t>
            </a:r>
            <a:r>
              <a:rPr lang="he-IL" dirty="0" err="1"/>
              <a:t>pdf</a:t>
            </a:r>
            <a:r>
              <a:rPr lang="he-IL" dirty="0"/>
              <a:t> מומחה בן אדם, ובדקנו מה הוא אומר על הפיקסלים במלבן הנתון, אין מאיפה להביא פיקסלים רקע כי המטרה העיקרית כאן זה בדיוק לבטל את ה </a:t>
            </a:r>
            <a:r>
              <a:rPr lang="en-US" dirty="0"/>
              <a:t>false positives</a:t>
            </a:r>
            <a:r>
              <a:rPr lang="he-IL" dirty="0"/>
              <a:t> של הבן אדם.</a:t>
            </a:r>
            <a:endParaRPr lang="en-IL" dirty="0"/>
          </a:p>
        </p:txBody>
      </p:sp>
    </p:spTree>
    <p:extLst>
      <p:ext uri="{BB962C8B-B14F-4D97-AF65-F5344CB8AC3E}">
        <p14:creationId xmlns:p14="http://schemas.microsoft.com/office/powerpoint/2010/main" val="4158814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B7E96-C753-D442-A0FC-D1105158268B}"/>
              </a:ext>
            </a:extLst>
          </p:cNvPr>
          <p:cNvPicPr>
            <a:picLocks noChangeAspect="1"/>
          </p:cNvPicPr>
          <p:nvPr/>
        </p:nvPicPr>
        <p:blipFill>
          <a:blip r:embed="rId2"/>
          <a:stretch>
            <a:fillRect/>
          </a:stretch>
        </p:blipFill>
        <p:spPr>
          <a:xfrm>
            <a:off x="4417299" y="974540"/>
            <a:ext cx="2188360" cy="4348299"/>
          </a:xfrm>
          <a:prstGeom prst="rect">
            <a:avLst/>
          </a:prstGeom>
        </p:spPr>
      </p:pic>
      <p:sp>
        <p:nvSpPr>
          <p:cNvPr id="5" name="TextBox 4">
            <a:extLst>
              <a:ext uri="{FF2B5EF4-FFF2-40B4-BE49-F238E27FC236}">
                <a16:creationId xmlns:a16="http://schemas.microsoft.com/office/drawing/2014/main" id="{455E0C0A-D164-5E46-A8DF-3E115F91C0D8}"/>
              </a:ext>
            </a:extLst>
          </p:cNvPr>
          <p:cNvSpPr txBox="1"/>
          <p:nvPr/>
        </p:nvSpPr>
        <p:spPr>
          <a:xfrm>
            <a:off x="4479714" y="475488"/>
            <a:ext cx="3232571" cy="369332"/>
          </a:xfrm>
          <a:prstGeom prst="rect">
            <a:avLst/>
          </a:prstGeom>
          <a:noFill/>
        </p:spPr>
        <p:txBody>
          <a:bodyPr wrap="square" rtlCol="0">
            <a:spAutoFit/>
          </a:bodyPr>
          <a:lstStyle/>
          <a:p>
            <a:pPr marL="0" algn="ctr" defTabSz="457200" rtl="0" eaLnBrk="1" latinLnBrk="0" hangingPunct="1"/>
            <a:r>
              <a:rPr lang="he-IL" dirty="0"/>
              <a:t>מקרה שתיקון פנים לא עזר</a:t>
            </a:r>
            <a:endParaRPr lang="en-IL" dirty="0"/>
          </a:p>
        </p:txBody>
      </p:sp>
      <p:pic>
        <p:nvPicPr>
          <p:cNvPr id="6" name="Picture 5">
            <a:extLst>
              <a:ext uri="{FF2B5EF4-FFF2-40B4-BE49-F238E27FC236}">
                <a16:creationId xmlns:a16="http://schemas.microsoft.com/office/drawing/2014/main" id="{A3F5622C-7E29-5443-8CF3-07D4C0A62C51}"/>
              </a:ext>
            </a:extLst>
          </p:cNvPr>
          <p:cNvPicPr>
            <a:picLocks noChangeAspect="1"/>
          </p:cNvPicPr>
          <p:nvPr/>
        </p:nvPicPr>
        <p:blipFill>
          <a:blip r:embed="rId3"/>
          <a:stretch>
            <a:fillRect/>
          </a:stretch>
        </p:blipFill>
        <p:spPr>
          <a:xfrm>
            <a:off x="1119753" y="1205590"/>
            <a:ext cx="1955800" cy="3886200"/>
          </a:xfrm>
          <a:prstGeom prst="rect">
            <a:avLst/>
          </a:prstGeom>
        </p:spPr>
      </p:pic>
    </p:spTree>
    <p:extLst>
      <p:ext uri="{BB962C8B-B14F-4D97-AF65-F5344CB8AC3E}">
        <p14:creationId xmlns:p14="http://schemas.microsoft.com/office/powerpoint/2010/main" val="3083604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B31E-7294-0546-A6BE-8D1DA61D7266}"/>
              </a:ext>
            </a:extLst>
          </p:cNvPr>
          <p:cNvSpPr>
            <a:spLocks noGrp="1"/>
          </p:cNvSpPr>
          <p:nvPr>
            <p:ph type="title"/>
          </p:nvPr>
        </p:nvSpPr>
        <p:spPr/>
        <p:txBody>
          <a:bodyPr/>
          <a:lstStyle/>
          <a:p>
            <a:r>
              <a:rPr lang="en-IL" dirty="0"/>
              <a:t>MATTING</a:t>
            </a:r>
          </a:p>
        </p:txBody>
      </p:sp>
      <p:pic>
        <p:nvPicPr>
          <p:cNvPr id="4" name="Picture 3">
            <a:extLst>
              <a:ext uri="{FF2B5EF4-FFF2-40B4-BE49-F238E27FC236}">
                <a16:creationId xmlns:a16="http://schemas.microsoft.com/office/drawing/2014/main" id="{EB740D31-C951-C044-8E7D-09D211C12868}"/>
              </a:ext>
            </a:extLst>
          </p:cNvPr>
          <p:cNvPicPr>
            <a:picLocks noChangeAspect="1"/>
          </p:cNvPicPr>
          <p:nvPr/>
        </p:nvPicPr>
        <p:blipFill>
          <a:blip r:embed="rId2"/>
          <a:stretch>
            <a:fillRect/>
          </a:stretch>
        </p:blipFill>
        <p:spPr>
          <a:xfrm>
            <a:off x="1406344" y="987195"/>
            <a:ext cx="1670646" cy="3600450"/>
          </a:xfrm>
          <a:prstGeom prst="rect">
            <a:avLst/>
          </a:prstGeom>
        </p:spPr>
      </p:pic>
      <p:sp>
        <p:nvSpPr>
          <p:cNvPr id="5" name="TextBox 4">
            <a:extLst>
              <a:ext uri="{FF2B5EF4-FFF2-40B4-BE49-F238E27FC236}">
                <a16:creationId xmlns:a16="http://schemas.microsoft.com/office/drawing/2014/main" id="{578F09BC-6B9C-C144-8F6F-A184DDD4FBE0}"/>
              </a:ext>
            </a:extLst>
          </p:cNvPr>
          <p:cNvSpPr txBox="1"/>
          <p:nvPr/>
        </p:nvSpPr>
        <p:spPr>
          <a:xfrm>
            <a:off x="1621145" y="4587645"/>
            <a:ext cx="1241045" cy="369332"/>
          </a:xfrm>
          <a:prstGeom prst="rect">
            <a:avLst/>
          </a:prstGeom>
          <a:noFill/>
        </p:spPr>
        <p:txBody>
          <a:bodyPr wrap="none" rtlCol="0">
            <a:spAutoFit/>
          </a:bodyPr>
          <a:lstStyle/>
          <a:p>
            <a:r>
              <a:rPr lang="en-US" dirty="0"/>
              <a:t>O</a:t>
            </a:r>
            <a:r>
              <a:rPr lang="en-IL" dirty="0"/>
              <a:t>mega F</a:t>
            </a:r>
          </a:p>
        </p:txBody>
      </p:sp>
      <p:pic>
        <p:nvPicPr>
          <p:cNvPr id="6" name="Picture 5">
            <a:extLst>
              <a:ext uri="{FF2B5EF4-FFF2-40B4-BE49-F238E27FC236}">
                <a16:creationId xmlns:a16="http://schemas.microsoft.com/office/drawing/2014/main" id="{0AF6A7F4-C4A2-364A-BB0C-2BB889D57FE6}"/>
              </a:ext>
            </a:extLst>
          </p:cNvPr>
          <p:cNvPicPr>
            <a:picLocks noChangeAspect="1"/>
          </p:cNvPicPr>
          <p:nvPr/>
        </p:nvPicPr>
        <p:blipFill>
          <a:blip r:embed="rId3"/>
          <a:stretch>
            <a:fillRect/>
          </a:stretch>
        </p:blipFill>
        <p:spPr>
          <a:xfrm>
            <a:off x="8897248" y="2057401"/>
            <a:ext cx="1777673" cy="3492500"/>
          </a:xfrm>
          <a:prstGeom prst="rect">
            <a:avLst/>
          </a:prstGeom>
        </p:spPr>
      </p:pic>
      <p:sp>
        <p:nvSpPr>
          <p:cNvPr id="7" name="TextBox 6">
            <a:extLst>
              <a:ext uri="{FF2B5EF4-FFF2-40B4-BE49-F238E27FC236}">
                <a16:creationId xmlns:a16="http://schemas.microsoft.com/office/drawing/2014/main" id="{3726C438-76B7-D740-8222-CDF9106F3DD4}"/>
              </a:ext>
            </a:extLst>
          </p:cNvPr>
          <p:cNvSpPr txBox="1"/>
          <p:nvPr/>
        </p:nvSpPr>
        <p:spPr>
          <a:xfrm>
            <a:off x="9569450" y="5676900"/>
            <a:ext cx="1452642" cy="369332"/>
          </a:xfrm>
          <a:prstGeom prst="rect">
            <a:avLst/>
          </a:prstGeom>
          <a:noFill/>
        </p:spPr>
        <p:txBody>
          <a:bodyPr wrap="none" rtlCol="0">
            <a:spAutoFit/>
          </a:bodyPr>
          <a:lstStyle/>
          <a:p>
            <a:r>
              <a:rPr lang="en-US" dirty="0"/>
              <a:t>A</a:t>
            </a:r>
            <a:r>
              <a:rPr lang="en-IL" dirty="0"/>
              <a:t>lpha map</a:t>
            </a:r>
          </a:p>
        </p:txBody>
      </p:sp>
      <p:pic>
        <p:nvPicPr>
          <p:cNvPr id="8" name="Picture 7">
            <a:extLst>
              <a:ext uri="{FF2B5EF4-FFF2-40B4-BE49-F238E27FC236}">
                <a16:creationId xmlns:a16="http://schemas.microsoft.com/office/drawing/2014/main" id="{2EC43C8C-529A-EF49-AE97-56143028DF7B}"/>
              </a:ext>
            </a:extLst>
          </p:cNvPr>
          <p:cNvPicPr>
            <a:picLocks noChangeAspect="1"/>
          </p:cNvPicPr>
          <p:nvPr/>
        </p:nvPicPr>
        <p:blipFill>
          <a:blip r:embed="rId4"/>
          <a:stretch>
            <a:fillRect/>
          </a:stretch>
        </p:blipFill>
        <p:spPr>
          <a:xfrm>
            <a:off x="4391402" y="707795"/>
            <a:ext cx="2235501" cy="4337692"/>
          </a:xfrm>
          <a:prstGeom prst="rect">
            <a:avLst/>
          </a:prstGeom>
        </p:spPr>
      </p:pic>
      <p:sp>
        <p:nvSpPr>
          <p:cNvPr id="9" name="TextBox 8">
            <a:extLst>
              <a:ext uri="{FF2B5EF4-FFF2-40B4-BE49-F238E27FC236}">
                <a16:creationId xmlns:a16="http://schemas.microsoft.com/office/drawing/2014/main" id="{0F4291E0-3969-E149-954D-6406D9CF2D4F}"/>
              </a:ext>
            </a:extLst>
          </p:cNvPr>
          <p:cNvSpPr txBox="1"/>
          <p:nvPr/>
        </p:nvSpPr>
        <p:spPr>
          <a:xfrm>
            <a:off x="4573136" y="5307568"/>
            <a:ext cx="2053767" cy="369332"/>
          </a:xfrm>
          <a:prstGeom prst="rect">
            <a:avLst/>
          </a:prstGeom>
          <a:noFill/>
        </p:spPr>
        <p:txBody>
          <a:bodyPr wrap="none" rtlCol="0">
            <a:spAutoFit/>
          </a:bodyPr>
          <a:lstStyle/>
          <a:p>
            <a:r>
              <a:rPr lang="en-US" dirty="0"/>
              <a:t>U</a:t>
            </a:r>
            <a:r>
              <a:rPr lang="en-IL" dirty="0"/>
              <a:t>ndecided zone</a:t>
            </a:r>
          </a:p>
        </p:txBody>
      </p:sp>
      <p:pic>
        <p:nvPicPr>
          <p:cNvPr id="3" name="Picture 2">
            <a:extLst>
              <a:ext uri="{FF2B5EF4-FFF2-40B4-BE49-F238E27FC236}">
                <a16:creationId xmlns:a16="http://schemas.microsoft.com/office/drawing/2014/main" id="{ABEE883F-5C78-7148-B85C-5B70BD8EFF43}"/>
              </a:ext>
            </a:extLst>
          </p:cNvPr>
          <p:cNvPicPr>
            <a:picLocks noChangeAspect="1"/>
          </p:cNvPicPr>
          <p:nvPr/>
        </p:nvPicPr>
        <p:blipFill>
          <a:blip r:embed="rId5"/>
          <a:stretch>
            <a:fillRect/>
          </a:stretch>
        </p:blipFill>
        <p:spPr>
          <a:xfrm>
            <a:off x="6061578" y="-462456"/>
            <a:ext cx="3190384" cy="6858000"/>
          </a:xfrm>
          <a:prstGeom prst="rect">
            <a:avLst/>
          </a:prstGeom>
        </p:spPr>
      </p:pic>
      <p:sp>
        <p:nvSpPr>
          <p:cNvPr id="10" name="TextBox 9">
            <a:extLst>
              <a:ext uri="{FF2B5EF4-FFF2-40B4-BE49-F238E27FC236}">
                <a16:creationId xmlns:a16="http://schemas.microsoft.com/office/drawing/2014/main" id="{419B7039-E99A-4945-8F0D-11FBF6D2A82F}"/>
              </a:ext>
            </a:extLst>
          </p:cNvPr>
          <p:cNvSpPr txBox="1"/>
          <p:nvPr/>
        </p:nvSpPr>
        <p:spPr>
          <a:xfrm>
            <a:off x="7011401" y="6452122"/>
            <a:ext cx="1290738" cy="369332"/>
          </a:xfrm>
          <a:prstGeom prst="rect">
            <a:avLst/>
          </a:prstGeom>
          <a:noFill/>
        </p:spPr>
        <p:txBody>
          <a:bodyPr wrap="none" rtlCol="0">
            <a:spAutoFit/>
          </a:bodyPr>
          <a:lstStyle/>
          <a:p>
            <a:r>
              <a:rPr lang="en-IL" dirty="0"/>
              <a:t>OMEGA B</a:t>
            </a:r>
          </a:p>
        </p:txBody>
      </p:sp>
      <p:sp>
        <p:nvSpPr>
          <p:cNvPr id="11" name="TextBox 10">
            <a:extLst>
              <a:ext uri="{FF2B5EF4-FFF2-40B4-BE49-F238E27FC236}">
                <a16:creationId xmlns:a16="http://schemas.microsoft.com/office/drawing/2014/main" id="{F545EC4C-FA1A-7841-AA73-FF089EC11919}"/>
              </a:ext>
            </a:extLst>
          </p:cNvPr>
          <p:cNvSpPr txBox="1"/>
          <p:nvPr/>
        </p:nvSpPr>
        <p:spPr>
          <a:xfrm>
            <a:off x="0" y="6026212"/>
            <a:ext cx="8023350" cy="369332"/>
          </a:xfrm>
          <a:prstGeom prst="rect">
            <a:avLst/>
          </a:prstGeom>
          <a:noFill/>
        </p:spPr>
        <p:txBody>
          <a:bodyPr wrap="none" rtlCol="0">
            <a:spAutoFit/>
          </a:bodyPr>
          <a:lstStyle/>
          <a:p>
            <a:r>
              <a:rPr lang="en-US" dirty="0"/>
              <a:t># BW 1 has been chosen to receive a general map of the colors of </a:t>
            </a:r>
            <a:r>
              <a:rPr lang="en-US" dirty="0" err="1"/>
              <a:t>ba</a:t>
            </a:r>
            <a:endParaRPr lang="en-IL" dirty="0"/>
          </a:p>
        </p:txBody>
      </p:sp>
    </p:spTree>
    <p:extLst>
      <p:ext uri="{BB962C8B-B14F-4D97-AF65-F5344CB8AC3E}">
        <p14:creationId xmlns:p14="http://schemas.microsoft.com/office/powerpoint/2010/main" val="405202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5F95-FE4E-6C4D-8D0D-7029CBD0C3ED}"/>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DB04A50-2541-EE4A-B145-3CAFE9AF3830}"/>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702430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2382-3590-F84D-A489-117B1701A93B}"/>
              </a:ext>
            </a:extLst>
          </p:cNvPr>
          <p:cNvSpPr>
            <a:spLocks noGrp="1"/>
          </p:cNvSpPr>
          <p:nvPr>
            <p:ph type="title"/>
          </p:nvPr>
        </p:nvSpPr>
        <p:spPr/>
        <p:txBody>
          <a:bodyPr/>
          <a:lstStyle/>
          <a:p>
            <a:endParaRPr lang="en-IL"/>
          </a:p>
        </p:txBody>
      </p:sp>
      <p:sp>
        <p:nvSpPr>
          <p:cNvPr id="9" name="TextBox 8">
            <a:extLst>
              <a:ext uri="{FF2B5EF4-FFF2-40B4-BE49-F238E27FC236}">
                <a16:creationId xmlns:a16="http://schemas.microsoft.com/office/drawing/2014/main" id="{7170D4C4-A1CF-8943-B361-D814958ECBA6}"/>
              </a:ext>
            </a:extLst>
          </p:cNvPr>
          <p:cNvSpPr txBox="1"/>
          <p:nvPr/>
        </p:nvSpPr>
        <p:spPr>
          <a:xfrm>
            <a:off x="1898650" y="6253162"/>
            <a:ext cx="1664238" cy="369332"/>
          </a:xfrm>
          <a:prstGeom prst="rect">
            <a:avLst/>
          </a:prstGeom>
          <a:noFill/>
        </p:spPr>
        <p:txBody>
          <a:bodyPr wrap="none" rtlCol="0">
            <a:spAutoFit/>
          </a:bodyPr>
          <a:lstStyle/>
          <a:p>
            <a:r>
              <a:rPr lang="en-US" dirty="0"/>
              <a:t>A</a:t>
            </a:r>
            <a:r>
              <a:rPr lang="en-IL" dirty="0"/>
              <a:t>fter matting</a:t>
            </a:r>
          </a:p>
        </p:txBody>
      </p:sp>
      <p:pic>
        <p:nvPicPr>
          <p:cNvPr id="12" name="Content Placeholder 11">
            <a:extLst>
              <a:ext uri="{FF2B5EF4-FFF2-40B4-BE49-F238E27FC236}">
                <a16:creationId xmlns:a16="http://schemas.microsoft.com/office/drawing/2014/main" id="{39D16160-00F9-0944-A0DE-03787AE36C15}"/>
              </a:ext>
            </a:extLst>
          </p:cNvPr>
          <p:cNvPicPr>
            <a:picLocks noGrp="1" noChangeAspect="1"/>
          </p:cNvPicPr>
          <p:nvPr>
            <p:ph idx="1"/>
          </p:nvPr>
        </p:nvPicPr>
        <p:blipFill>
          <a:blip r:embed="rId2"/>
          <a:stretch>
            <a:fillRect/>
          </a:stretch>
        </p:blipFill>
        <p:spPr>
          <a:xfrm>
            <a:off x="1598252" y="2143125"/>
            <a:ext cx="2073995" cy="4024313"/>
          </a:xfrm>
          <a:prstGeom prst="rect">
            <a:avLst/>
          </a:prstGeom>
        </p:spPr>
      </p:pic>
      <p:pic>
        <p:nvPicPr>
          <p:cNvPr id="16" name="Picture 15">
            <a:extLst>
              <a:ext uri="{FF2B5EF4-FFF2-40B4-BE49-F238E27FC236}">
                <a16:creationId xmlns:a16="http://schemas.microsoft.com/office/drawing/2014/main" id="{45657686-D26F-834B-891B-21F4AA4FE4A7}"/>
              </a:ext>
            </a:extLst>
          </p:cNvPr>
          <p:cNvPicPr>
            <a:picLocks noChangeAspect="1"/>
          </p:cNvPicPr>
          <p:nvPr/>
        </p:nvPicPr>
        <p:blipFill>
          <a:blip r:embed="rId3"/>
          <a:stretch>
            <a:fillRect/>
          </a:stretch>
        </p:blipFill>
        <p:spPr>
          <a:xfrm>
            <a:off x="4972049" y="2514600"/>
            <a:ext cx="1767192" cy="3429000"/>
          </a:xfrm>
          <a:prstGeom prst="rect">
            <a:avLst/>
          </a:prstGeom>
        </p:spPr>
      </p:pic>
      <p:sp>
        <p:nvSpPr>
          <p:cNvPr id="17" name="TextBox 16">
            <a:extLst>
              <a:ext uri="{FF2B5EF4-FFF2-40B4-BE49-F238E27FC236}">
                <a16:creationId xmlns:a16="http://schemas.microsoft.com/office/drawing/2014/main" id="{920F7FA6-FA59-3840-8503-3207DE4BC735}"/>
              </a:ext>
            </a:extLst>
          </p:cNvPr>
          <p:cNvSpPr txBox="1"/>
          <p:nvPr/>
        </p:nvSpPr>
        <p:spPr>
          <a:xfrm>
            <a:off x="4749800" y="5831444"/>
            <a:ext cx="2587568" cy="369332"/>
          </a:xfrm>
          <a:prstGeom prst="rect">
            <a:avLst/>
          </a:prstGeom>
          <a:noFill/>
        </p:spPr>
        <p:txBody>
          <a:bodyPr wrap="none" rtlCol="0">
            <a:spAutoFit/>
          </a:bodyPr>
          <a:lstStyle/>
          <a:p>
            <a:r>
              <a:rPr lang="en-US" dirty="0"/>
              <a:t>B</a:t>
            </a:r>
            <a:r>
              <a:rPr lang="en-IL" dirty="0"/>
              <a:t>ackground dist map</a:t>
            </a:r>
          </a:p>
        </p:txBody>
      </p:sp>
      <p:pic>
        <p:nvPicPr>
          <p:cNvPr id="19" name="Picture 18">
            <a:extLst>
              <a:ext uri="{FF2B5EF4-FFF2-40B4-BE49-F238E27FC236}">
                <a16:creationId xmlns:a16="http://schemas.microsoft.com/office/drawing/2014/main" id="{152FA163-5BC8-6E4E-9ABC-61D76E9516A3}"/>
              </a:ext>
            </a:extLst>
          </p:cNvPr>
          <p:cNvPicPr>
            <a:picLocks noChangeAspect="1"/>
          </p:cNvPicPr>
          <p:nvPr/>
        </p:nvPicPr>
        <p:blipFill>
          <a:blip r:embed="rId4"/>
          <a:stretch>
            <a:fillRect/>
          </a:stretch>
        </p:blipFill>
        <p:spPr>
          <a:xfrm>
            <a:off x="8793338" y="2366177"/>
            <a:ext cx="1921003" cy="3727450"/>
          </a:xfrm>
          <a:prstGeom prst="rect">
            <a:avLst/>
          </a:prstGeom>
        </p:spPr>
      </p:pic>
      <p:sp>
        <p:nvSpPr>
          <p:cNvPr id="22" name="TextBox 21">
            <a:extLst>
              <a:ext uri="{FF2B5EF4-FFF2-40B4-BE49-F238E27FC236}">
                <a16:creationId xmlns:a16="http://schemas.microsoft.com/office/drawing/2014/main" id="{82574DBE-A8DE-CC4C-BB67-01B476B34AEA}"/>
              </a:ext>
            </a:extLst>
          </p:cNvPr>
          <p:cNvSpPr txBox="1"/>
          <p:nvPr/>
        </p:nvSpPr>
        <p:spPr>
          <a:xfrm>
            <a:off x="8629114" y="6165850"/>
            <a:ext cx="2515432" cy="369332"/>
          </a:xfrm>
          <a:prstGeom prst="rect">
            <a:avLst/>
          </a:prstGeom>
          <a:noFill/>
        </p:spPr>
        <p:txBody>
          <a:bodyPr wrap="none" rtlCol="0">
            <a:spAutoFit/>
          </a:bodyPr>
          <a:lstStyle/>
          <a:p>
            <a:r>
              <a:rPr lang="en-US" dirty="0"/>
              <a:t>Foreground </a:t>
            </a:r>
            <a:r>
              <a:rPr lang="en-IL" dirty="0"/>
              <a:t>dist map</a:t>
            </a:r>
          </a:p>
        </p:txBody>
      </p:sp>
    </p:spTree>
    <p:extLst>
      <p:ext uri="{BB962C8B-B14F-4D97-AF65-F5344CB8AC3E}">
        <p14:creationId xmlns:p14="http://schemas.microsoft.com/office/powerpoint/2010/main" val="333306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7D5D-638A-194D-B58E-33E164137650}"/>
              </a:ext>
            </a:extLst>
          </p:cNvPr>
          <p:cNvSpPr>
            <a:spLocks noGrp="1"/>
          </p:cNvSpPr>
          <p:nvPr>
            <p:ph type="title"/>
          </p:nvPr>
        </p:nvSpPr>
        <p:spPr>
          <a:xfrm>
            <a:off x="1955800" y="2637623"/>
            <a:ext cx="8610600" cy="1293028"/>
          </a:xfrm>
        </p:spPr>
        <p:txBody>
          <a:bodyPr/>
          <a:lstStyle/>
          <a:p>
            <a:r>
              <a:rPr lang="en-IL" dirty="0"/>
              <a:t>MATTING – SHOW TREE DECISION</a:t>
            </a:r>
          </a:p>
        </p:txBody>
      </p:sp>
    </p:spTree>
    <p:extLst>
      <p:ext uri="{BB962C8B-B14F-4D97-AF65-F5344CB8AC3E}">
        <p14:creationId xmlns:p14="http://schemas.microsoft.com/office/powerpoint/2010/main" val="49386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A828-BAA7-434C-BC26-37F5594A1D27}"/>
              </a:ext>
            </a:extLst>
          </p:cNvPr>
          <p:cNvSpPr>
            <a:spLocks noGrp="1"/>
          </p:cNvSpPr>
          <p:nvPr>
            <p:ph type="title"/>
          </p:nvPr>
        </p:nvSpPr>
        <p:spPr/>
        <p:txBody>
          <a:bodyPr/>
          <a:lstStyle/>
          <a:p>
            <a:endParaRPr lang="en-IL"/>
          </a:p>
        </p:txBody>
      </p:sp>
      <p:pic>
        <p:nvPicPr>
          <p:cNvPr id="4" name="Picture 3">
            <a:extLst>
              <a:ext uri="{FF2B5EF4-FFF2-40B4-BE49-F238E27FC236}">
                <a16:creationId xmlns:a16="http://schemas.microsoft.com/office/drawing/2014/main" id="{7AC45981-2F60-AF42-BF19-BC80D11FC54E}"/>
              </a:ext>
            </a:extLst>
          </p:cNvPr>
          <p:cNvPicPr>
            <a:picLocks noChangeAspect="1"/>
          </p:cNvPicPr>
          <p:nvPr/>
        </p:nvPicPr>
        <p:blipFill>
          <a:blip r:embed="rId2"/>
          <a:stretch>
            <a:fillRect/>
          </a:stretch>
        </p:blipFill>
        <p:spPr>
          <a:xfrm>
            <a:off x="1370139" y="715177"/>
            <a:ext cx="2734843" cy="5365750"/>
          </a:xfrm>
          <a:prstGeom prst="rect">
            <a:avLst/>
          </a:prstGeom>
        </p:spPr>
      </p:pic>
      <p:sp>
        <p:nvSpPr>
          <p:cNvPr id="5" name="TextBox 4">
            <a:extLst>
              <a:ext uri="{FF2B5EF4-FFF2-40B4-BE49-F238E27FC236}">
                <a16:creationId xmlns:a16="http://schemas.microsoft.com/office/drawing/2014/main" id="{A6874586-47BA-F943-A116-83D6B254BC4C}"/>
              </a:ext>
            </a:extLst>
          </p:cNvPr>
          <p:cNvSpPr txBox="1"/>
          <p:nvPr/>
        </p:nvSpPr>
        <p:spPr>
          <a:xfrm>
            <a:off x="0" y="6400800"/>
            <a:ext cx="8413750" cy="369332"/>
          </a:xfrm>
          <a:prstGeom prst="rect">
            <a:avLst/>
          </a:prstGeom>
          <a:noFill/>
        </p:spPr>
        <p:txBody>
          <a:bodyPr wrap="square" rtlCol="0">
            <a:spAutoFit/>
          </a:bodyPr>
          <a:lstStyle/>
          <a:p>
            <a:r>
              <a:rPr lang="en-IL" dirty="0"/>
              <a:t>CUSTOM NARROW BAND - CUSTOM ALPHA – BEST COUPLE</a:t>
            </a:r>
          </a:p>
        </p:txBody>
      </p:sp>
      <p:pic>
        <p:nvPicPr>
          <p:cNvPr id="6" name="Picture 5">
            <a:extLst>
              <a:ext uri="{FF2B5EF4-FFF2-40B4-BE49-F238E27FC236}">
                <a16:creationId xmlns:a16="http://schemas.microsoft.com/office/drawing/2014/main" id="{F692D163-1E81-6A44-B27F-7DBE7A1A88CF}"/>
              </a:ext>
            </a:extLst>
          </p:cNvPr>
          <p:cNvPicPr>
            <a:picLocks noChangeAspect="1"/>
          </p:cNvPicPr>
          <p:nvPr/>
        </p:nvPicPr>
        <p:blipFill>
          <a:blip r:embed="rId3"/>
          <a:stretch>
            <a:fillRect/>
          </a:stretch>
        </p:blipFill>
        <p:spPr>
          <a:xfrm>
            <a:off x="5630443" y="615950"/>
            <a:ext cx="2631275" cy="5162550"/>
          </a:xfrm>
          <a:prstGeom prst="rect">
            <a:avLst/>
          </a:prstGeom>
        </p:spPr>
      </p:pic>
      <p:sp>
        <p:nvSpPr>
          <p:cNvPr id="7" name="TextBox 6">
            <a:extLst>
              <a:ext uri="{FF2B5EF4-FFF2-40B4-BE49-F238E27FC236}">
                <a16:creationId xmlns:a16="http://schemas.microsoft.com/office/drawing/2014/main" id="{CF4F48A9-13E3-F049-B3AD-3F0058480629}"/>
              </a:ext>
            </a:extLst>
          </p:cNvPr>
          <p:cNvSpPr txBox="1"/>
          <p:nvPr/>
        </p:nvSpPr>
        <p:spPr>
          <a:xfrm>
            <a:off x="4422775" y="5778500"/>
            <a:ext cx="8413750" cy="369332"/>
          </a:xfrm>
          <a:prstGeom prst="rect">
            <a:avLst/>
          </a:prstGeom>
          <a:noFill/>
        </p:spPr>
        <p:txBody>
          <a:bodyPr wrap="square" rtlCol="0">
            <a:spAutoFit/>
          </a:bodyPr>
          <a:lstStyle/>
          <a:p>
            <a:r>
              <a:rPr lang="en-IL" dirty="0"/>
              <a:t>CUSTOM NARROW BAND - CUSTOM ALPHA – NAIVE</a:t>
            </a:r>
          </a:p>
        </p:txBody>
      </p:sp>
      <p:sp>
        <p:nvSpPr>
          <p:cNvPr id="8" name="TextBox 7">
            <a:extLst>
              <a:ext uri="{FF2B5EF4-FFF2-40B4-BE49-F238E27FC236}">
                <a16:creationId xmlns:a16="http://schemas.microsoft.com/office/drawing/2014/main" id="{0471EEB2-3073-984A-8ADE-188565A10EDC}"/>
              </a:ext>
            </a:extLst>
          </p:cNvPr>
          <p:cNvSpPr txBox="1"/>
          <p:nvPr/>
        </p:nvSpPr>
        <p:spPr>
          <a:xfrm>
            <a:off x="8564832" y="6216134"/>
            <a:ext cx="2595583" cy="369332"/>
          </a:xfrm>
          <a:prstGeom prst="rect">
            <a:avLst/>
          </a:prstGeom>
          <a:noFill/>
        </p:spPr>
        <p:txBody>
          <a:bodyPr wrap="none" rtlCol="0">
            <a:spAutoFit/>
          </a:bodyPr>
          <a:lstStyle/>
          <a:p>
            <a:pPr marL="0" algn="r" defTabSz="457200" rtl="1" eaLnBrk="1" latinLnBrk="0" hangingPunct="1"/>
            <a:r>
              <a:rPr lang="he-IL" dirty="0"/>
              <a:t>ולכן בסט </a:t>
            </a:r>
            <a:r>
              <a:rPr lang="he-IL" dirty="0" err="1"/>
              <a:t>קאפל</a:t>
            </a:r>
            <a:r>
              <a:rPr lang="he-IL" dirty="0"/>
              <a:t> ירד מהפרק</a:t>
            </a:r>
            <a:endParaRPr lang="en-IL" dirty="0"/>
          </a:p>
        </p:txBody>
      </p:sp>
    </p:spTree>
    <p:extLst>
      <p:ext uri="{BB962C8B-B14F-4D97-AF65-F5344CB8AC3E}">
        <p14:creationId xmlns:p14="http://schemas.microsoft.com/office/powerpoint/2010/main" val="2574889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143A-40AA-3A4F-8CB0-0DEB0EF3905E}"/>
              </a:ext>
            </a:extLst>
          </p:cNvPr>
          <p:cNvSpPr>
            <a:spLocks noGrp="1"/>
          </p:cNvSpPr>
          <p:nvPr>
            <p:ph type="title"/>
          </p:nvPr>
        </p:nvSpPr>
        <p:spPr/>
        <p:txBody>
          <a:bodyPr/>
          <a:lstStyle/>
          <a:p>
            <a:r>
              <a:rPr lang="en-IL" dirty="0"/>
              <a:t>tracking</a:t>
            </a:r>
          </a:p>
        </p:txBody>
      </p:sp>
      <p:sp>
        <p:nvSpPr>
          <p:cNvPr id="3" name="Content Placeholder 2">
            <a:extLst>
              <a:ext uri="{FF2B5EF4-FFF2-40B4-BE49-F238E27FC236}">
                <a16:creationId xmlns:a16="http://schemas.microsoft.com/office/drawing/2014/main" id="{9FE39E92-5B38-9044-A355-9D131B9FC864}"/>
              </a:ext>
            </a:extLst>
          </p:cNvPr>
          <p:cNvSpPr>
            <a:spLocks noGrp="1"/>
          </p:cNvSpPr>
          <p:nvPr>
            <p:ph idx="1"/>
          </p:nvPr>
        </p:nvSpPr>
        <p:spPr/>
        <p:txBody>
          <a:bodyPr/>
          <a:lstStyle/>
          <a:p>
            <a:endParaRPr lang="en-IL" dirty="0"/>
          </a:p>
        </p:txBody>
      </p:sp>
      <p:pic>
        <p:nvPicPr>
          <p:cNvPr id="4" name="Picture 3">
            <a:extLst>
              <a:ext uri="{FF2B5EF4-FFF2-40B4-BE49-F238E27FC236}">
                <a16:creationId xmlns:a16="http://schemas.microsoft.com/office/drawing/2014/main" id="{43E82920-12C7-6C4A-AFD0-50756155780D}"/>
              </a:ext>
            </a:extLst>
          </p:cNvPr>
          <p:cNvPicPr>
            <a:picLocks noChangeAspect="1"/>
          </p:cNvPicPr>
          <p:nvPr/>
        </p:nvPicPr>
        <p:blipFill>
          <a:blip r:embed="rId2"/>
          <a:stretch>
            <a:fillRect/>
          </a:stretch>
        </p:blipFill>
        <p:spPr>
          <a:xfrm>
            <a:off x="1065763" y="2057401"/>
            <a:ext cx="7112000" cy="3975100"/>
          </a:xfrm>
          <a:prstGeom prst="rect">
            <a:avLst/>
          </a:prstGeom>
        </p:spPr>
      </p:pic>
      <p:pic>
        <p:nvPicPr>
          <p:cNvPr id="5" name="Picture 4">
            <a:extLst>
              <a:ext uri="{FF2B5EF4-FFF2-40B4-BE49-F238E27FC236}">
                <a16:creationId xmlns:a16="http://schemas.microsoft.com/office/drawing/2014/main" id="{A42C7B2C-983F-AC40-8C4E-CD91AC4E6359}"/>
              </a:ext>
            </a:extLst>
          </p:cNvPr>
          <p:cNvPicPr>
            <a:picLocks noChangeAspect="1"/>
          </p:cNvPicPr>
          <p:nvPr/>
        </p:nvPicPr>
        <p:blipFill>
          <a:blip r:embed="rId3"/>
          <a:stretch>
            <a:fillRect/>
          </a:stretch>
        </p:blipFill>
        <p:spPr>
          <a:xfrm>
            <a:off x="3827625" y="2380744"/>
            <a:ext cx="7112000" cy="3975100"/>
          </a:xfrm>
          <a:prstGeom prst="rect">
            <a:avLst/>
          </a:prstGeom>
        </p:spPr>
      </p:pic>
      <p:sp>
        <p:nvSpPr>
          <p:cNvPr id="6" name="TextBox 5">
            <a:extLst>
              <a:ext uri="{FF2B5EF4-FFF2-40B4-BE49-F238E27FC236}">
                <a16:creationId xmlns:a16="http://schemas.microsoft.com/office/drawing/2014/main" id="{92BFDE98-30AB-6B4D-B6B6-EBD25DCCA3D0}"/>
              </a:ext>
            </a:extLst>
          </p:cNvPr>
          <p:cNvSpPr txBox="1"/>
          <p:nvPr/>
        </p:nvSpPr>
        <p:spPr>
          <a:xfrm>
            <a:off x="4021494" y="1138335"/>
            <a:ext cx="1545616" cy="369332"/>
          </a:xfrm>
          <a:prstGeom prst="rect">
            <a:avLst/>
          </a:prstGeom>
          <a:noFill/>
        </p:spPr>
        <p:txBody>
          <a:bodyPr wrap="none" rtlCol="0">
            <a:spAutoFit/>
          </a:bodyPr>
          <a:lstStyle/>
          <a:p>
            <a:r>
              <a:rPr lang="en-US" dirty="0"/>
              <a:t>P</a:t>
            </a:r>
            <a:r>
              <a:rPr lang="en-IL" dirty="0"/>
              <a:t>article filter</a:t>
            </a:r>
          </a:p>
        </p:txBody>
      </p:sp>
    </p:spTree>
    <p:extLst>
      <p:ext uri="{BB962C8B-B14F-4D97-AF65-F5344CB8AC3E}">
        <p14:creationId xmlns:p14="http://schemas.microsoft.com/office/powerpoint/2010/main" val="171344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11EF-4B78-F443-9361-E1453304ED66}"/>
              </a:ext>
            </a:extLst>
          </p:cNvPr>
          <p:cNvSpPr>
            <a:spLocks noGrp="1"/>
          </p:cNvSpPr>
          <p:nvPr>
            <p:ph type="title"/>
          </p:nvPr>
        </p:nvSpPr>
        <p:spPr/>
        <p:txBody>
          <a:bodyPr/>
          <a:lstStyle/>
          <a:p>
            <a:pPr algn="ctr"/>
            <a:r>
              <a:rPr lang="en-US" dirty="0"/>
              <a:t>V</a:t>
            </a:r>
            <a:r>
              <a:rPr lang="en-IL" dirty="0"/>
              <a:t>ideo stabilization overview</a:t>
            </a:r>
            <a:br>
              <a:rPr lang="en-IL" dirty="0"/>
            </a:br>
            <a:r>
              <a:rPr lang="en-IL" dirty="0"/>
              <a:t> </a:t>
            </a:r>
          </a:p>
        </p:txBody>
      </p:sp>
      <p:sp>
        <p:nvSpPr>
          <p:cNvPr id="3" name="Content Placeholder 2">
            <a:extLst>
              <a:ext uri="{FF2B5EF4-FFF2-40B4-BE49-F238E27FC236}">
                <a16:creationId xmlns:a16="http://schemas.microsoft.com/office/drawing/2014/main" id="{7CFFF20B-E861-7B41-9730-C2CDBA1219D8}"/>
              </a:ext>
            </a:extLst>
          </p:cNvPr>
          <p:cNvSpPr>
            <a:spLocks noGrp="1"/>
          </p:cNvSpPr>
          <p:nvPr>
            <p:ph idx="1"/>
          </p:nvPr>
        </p:nvSpPr>
        <p:spPr>
          <a:xfrm>
            <a:off x="685800" y="2194561"/>
            <a:ext cx="10820400" cy="3988526"/>
          </a:xfrm>
        </p:spPr>
        <p:txBody>
          <a:bodyPr>
            <a:normAutofit fontScale="92500" lnSpcReduction="20000"/>
          </a:bodyPr>
          <a:lstStyle/>
          <a:p>
            <a:pPr marL="0" indent="0">
              <a:buNone/>
            </a:pPr>
            <a:r>
              <a:rPr lang="en-US" dirty="0"/>
              <a:t>On this part in order to stabilize the video we used an algorithm based on optical flow principals (as learned in class).</a:t>
            </a:r>
          </a:p>
          <a:p>
            <a:pPr marL="0" indent="0">
              <a:buNone/>
            </a:pPr>
            <a:r>
              <a:rPr lang="en-US" dirty="0"/>
              <a:t>The algorithm performs the following procedure: </a:t>
            </a:r>
          </a:p>
          <a:p>
            <a:pPr>
              <a:buFontTx/>
              <a:buChar char="-"/>
            </a:pPr>
            <a:r>
              <a:rPr lang="en-US" dirty="0"/>
              <a:t>For each frame we find points of interest using “Harris Corner Detector” (cv2.goodFeaturesToTrack)</a:t>
            </a:r>
          </a:p>
          <a:p>
            <a:pPr>
              <a:buFontTx/>
              <a:buChar char="-"/>
            </a:pPr>
            <a:r>
              <a:rPr lang="en-US" dirty="0"/>
              <a:t>Calculate optimal projective transformations which describe best the transformations between </a:t>
            </a:r>
            <a:r>
              <a:rPr lang="en-US" dirty="0" err="1"/>
              <a:t>fram</a:t>
            </a:r>
            <a:r>
              <a:rPr lang="he-IL" dirty="0" err="1"/>
              <a:t>e</a:t>
            </a:r>
            <a:r>
              <a:rPr lang="he-IL" dirty="0"/>
              <a:t> </a:t>
            </a:r>
            <a:r>
              <a:rPr lang="he-IL" dirty="0" err="1"/>
              <a:t>and</a:t>
            </a:r>
            <a:r>
              <a:rPr lang="en-US" dirty="0"/>
              <a:t> it’s</a:t>
            </a:r>
            <a:r>
              <a:rPr lang="he-IL" dirty="0"/>
              <a:t> </a:t>
            </a:r>
            <a:r>
              <a:rPr lang="he-IL" dirty="0" err="1"/>
              <a:t>next</a:t>
            </a:r>
            <a:r>
              <a:rPr lang="he-IL" dirty="0"/>
              <a:t> </a:t>
            </a:r>
            <a:r>
              <a:rPr lang="he-IL" dirty="0" err="1"/>
              <a:t>frame</a:t>
            </a:r>
            <a:r>
              <a:rPr lang="en-US" dirty="0"/>
              <a:t>. (We chose projective transformation since 2D affine transformation wasn’t enough to describe the motion in the video, for this step we used cv2.calcOpticalFlowPyrLK and cv2.findHomography functions)</a:t>
            </a:r>
          </a:p>
          <a:p>
            <a:pPr>
              <a:buFontTx/>
              <a:buChar char="-"/>
            </a:pPr>
            <a:r>
              <a:rPr lang="en-US" dirty="0"/>
              <a:t>We smooth the transformations using Moving Average filter in order to reduce noise and make transitions smoother.</a:t>
            </a:r>
          </a:p>
          <a:p>
            <a:pPr>
              <a:buFontTx/>
              <a:buChar char="-"/>
            </a:pPr>
            <a:r>
              <a:rPr lang="en-US" dirty="0"/>
              <a:t>Finally, we create our stabilized video warping each frame using the smoothed transformations. (cv2.warpPerspective)</a:t>
            </a:r>
            <a:endParaRPr lang="he-IL" dirty="0"/>
          </a:p>
        </p:txBody>
      </p:sp>
    </p:spTree>
    <p:extLst>
      <p:ext uri="{BB962C8B-B14F-4D97-AF65-F5344CB8AC3E}">
        <p14:creationId xmlns:p14="http://schemas.microsoft.com/office/powerpoint/2010/main" val="2612412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4914-790F-BB43-AA05-D67C4A21EDF8}"/>
              </a:ext>
            </a:extLst>
          </p:cNvPr>
          <p:cNvSpPr>
            <a:spLocks noGrp="1"/>
          </p:cNvSpPr>
          <p:nvPr>
            <p:ph type="title"/>
          </p:nvPr>
        </p:nvSpPr>
        <p:spPr/>
        <p:txBody>
          <a:bodyPr/>
          <a:lstStyle/>
          <a:p>
            <a:r>
              <a:rPr lang="en-IL" dirty="0"/>
              <a:t>tracking</a:t>
            </a:r>
          </a:p>
        </p:txBody>
      </p:sp>
      <p:pic>
        <p:nvPicPr>
          <p:cNvPr id="4" name="Content Placeholder 3">
            <a:extLst>
              <a:ext uri="{FF2B5EF4-FFF2-40B4-BE49-F238E27FC236}">
                <a16:creationId xmlns:a16="http://schemas.microsoft.com/office/drawing/2014/main" id="{D097264F-4AFA-B54F-890C-C7B902301852}"/>
              </a:ext>
            </a:extLst>
          </p:cNvPr>
          <p:cNvPicPr>
            <a:picLocks noGrp="1" noChangeAspect="1"/>
          </p:cNvPicPr>
          <p:nvPr>
            <p:ph idx="1"/>
          </p:nvPr>
        </p:nvPicPr>
        <p:blipFill>
          <a:blip r:embed="rId2"/>
          <a:stretch>
            <a:fillRect/>
          </a:stretch>
        </p:blipFill>
        <p:spPr>
          <a:xfrm>
            <a:off x="5017258" y="2691882"/>
            <a:ext cx="7084047" cy="4024313"/>
          </a:xfrm>
          <a:prstGeom prst="rect">
            <a:avLst/>
          </a:prstGeom>
        </p:spPr>
      </p:pic>
    </p:spTree>
    <p:extLst>
      <p:ext uri="{BB962C8B-B14F-4D97-AF65-F5344CB8AC3E}">
        <p14:creationId xmlns:p14="http://schemas.microsoft.com/office/powerpoint/2010/main" val="786889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FACF-D554-F94E-82B5-6842EAF6EBF0}"/>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4F439C04-FC49-0047-BA45-52ADD0275A99}"/>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770154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E5A5-6E09-0244-A8EB-27DFB4FFC63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11851E94-E33E-074E-B49A-6C1A554FD20E}"/>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954037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71B9-75A9-5C4B-BD8D-32C1DA5EDB5D}"/>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67B1B65D-C428-5647-AC1F-B514607AA513}"/>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24562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4745-E9CB-4E49-9DF7-2E02A8A48A40}"/>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9EF1DE17-2EFD-F64D-BAA7-EB0F3F86D934}"/>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92504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9175-F0F5-D64E-8C5E-19FF95806CC6}"/>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B6D976B-4257-E044-B30F-0D0FAAFE6BBB}"/>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541220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D41F-5745-994A-B1F9-F29CD4B4D05F}"/>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68B9E8EC-0926-5449-8ECF-8582ECABEB95}"/>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218233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0F32-A340-D74D-9423-81C1C9862B2A}"/>
              </a:ext>
            </a:extLst>
          </p:cNvPr>
          <p:cNvSpPr>
            <a:spLocks noGrp="1"/>
          </p:cNvSpPr>
          <p:nvPr>
            <p:ph type="title"/>
          </p:nvPr>
        </p:nvSpPr>
        <p:spPr/>
        <p:txBody>
          <a:bodyPr/>
          <a:lstStyle/>
          <a:p>
            <a:pPr algn="ctr"/>
            <a:r>
              <a:rPr lang="en-US" dirty="0"/>
              <a:t>V</a:t>
            </a:r>
            <a:r>
              <a:rPr lang="en-IL" dirty="0"/>
              <a:t>ideo stabilization</a:t>
            </a:r>
            <a:br>
              <a:rPr lang="en-IL" dirty="0"/>
            </a:br>
            <a:endParaRPr lang="en-IL" dirty="0"/>
          </a:p>
        </p:txBody>
      </p:sp>
      <p:pic>
        <p:nvPicPr>
          <p:cNvPr id="4" name="Picture 3">
            <a:extLst>
              <a:ext uri="{FF2B5EF4-FFF2-40B4-BE49-F238E27FC236}">
                <a16:creationId xmlns:a16="http://schemas.microsoft.com/office/drawing/2014/main" id="{A9AB3B8F-73B9-934A-9BFB-7255C34A7811}"/>
              </a:ext>
            </a:extLst>
          </p:cNvPr>
          <p:cNvPicPr>
            <a:picLocks noChangeAspect="1"/>
          </p:cNvPicPr>
          <p:nvPr/>
        </p:nvPicPr>
        <p:blipFill>
          <a:blip r:embed="rId2"/>
          <a:stretch>
            <a:fillRect/>
          </a:stretch>
        </p:blipFill>
        <p:spPr>
          <a:xfrm>
            <a:off x="2325583" y="1600036"/>
            <a:ext cx="7540831" cy="4256736"/>
          </a:xfrm>
          <a:prstGeom prst="rect">
            <a:avLst/>
          </a:prstGeom>
        </p:spPr>
      </p:pic>
      <p:sp>
        <p:nvSpPr>
          <p:cNvPr id="3" name="TextBox 2">
            <a:extLst>
              <a:ext uri="{FF2B5EF4-FFF2-40B4-BE49-F238E27FC236}">
                <a16:creationId xmlns:a16="http://schemas.microsoft.com/office/drawing/2014/main" id="{81EBC4C4-AA04-A347-BA58-C115F053C2DB}"/>
              </a:ext>
            </a:extLst>
          </p:cNvPr>
          <p:cNvSpPr txBox="1"/>
          <p:nvPr/>
        </p:nvSpPr>
        <p:spPr>
          <a:xfrm>
            <a:off x="3044286" y="5865053"/>
            <a:ext cx="6103427" cy="369332"/>
          </a:xfrm>
          <a:prstGeom prst="rect">
            <a:avLst/>
          </a:prstGeom>
          <a:noFill/>
        </p:spPr>
        <p:txBody>
          <a:bodyPr wrap="square" rtlCol="0">
            <a:spAutoFit/>
          </a:bodyPr>
          <a:lstStyle/>
          <a:p>
            <a:pPr algn="ctr"/>
            <a:r>
              <a:rPr lang="en-IL" dirty="0"/>
              <a:t>Points of interest using Harris Corner Detector</a:t>
            </a:r>
          </a:p>
        </p:txBody>
      </p:sp>
    </p:spTree>
    <p:extLst>
      <p:ext uri="{BB962C8B-B14F-4D97-AF65-F5344CB8AC3E}">
        <p14:creationId xmlns:p14="http://schemas.microsoft.com/office/powerpoint/2010/main" val="43873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CA-810F-2148-84F2-FC80BCCD0A24}"/>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Background subtraction</a:t>
            </a:r>
            <a:endParaRPr lang="en-IL" dirty="0"/>
          </a:p>
        </p:txBody>
      </p:sp>
      <p:sp>
        <p:nvSpPr>
          <p:cNvPr id="3" name="Content Placeholder 2">
            <a:extLst>
              <a:ext uri="{FF2B5EF4-FFF2-40B4-BE49-F238E27FC236}">
                <a16:creationId xmlns:a16="http://schemas.microsoft.com/office/drawing/2014/main" id="{81366C4D-ABB9-8C49-81CA-F2B99E3E9B1F}"/>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Font typeface="Arial" panose="020B0604020202020204" pitchFamily="34" charset="0"/>
              <a:buNone/>
            </a:pPr>
            <a:r>
              <a:rPr lang="en-US" dirty="0"/>
              <a:t>During our project we work with 2 different approaches for the background subtraction part.</a:t>
            </a:r>
          </a:p>
          <a:p>
            <a:pPr algn="l" defTabSz="914400" rtl="0" eaLnBrk="1" latinLnBrk="0" hangingPunct="1">
              <a:lnSpc>
                <a:spcPct val="90000"/>
              </a:lnSpc>
              <a:spcBef>
                <a:spcPts val="1000"/>
              </a:spcBef>
              <a:buFontTx/>
              <a:buChar char="-"/>
            </a:pPr>
            <a:r>
              <a:rPr lang="en-IL" dirty="0"/>
              <a:t>In the first approach we slightly overfit since we finished the whole project before the overfit instructions were redefined. Yet, even thought our final code is not using this approach, we find it important to elaborate on this approach since we rely on its main prinicipals at the second approach.</a:t>
            </a:r>
          </a:p>
          <a:p>
            <a:pPr algn="l" defTabSz="914400" rtl="0" eaLnBrk="1" latinLnBrk="0" hangingPunct="1">
              <a:lnSpc>
                <a:spcPct val="90000"/>
              </a:lnSpc>
              <a:spcBef>
                <a:spcPts val="1000"/>
              </a:spcBef>
              <a:buFontTx/>
              <a:buChar char="-"/>
            </a:pPr>
            <a:r>
              <a:rPr lang="en-IL" dirty="0"/>
              <a:t>In the 2nd approach we do not overfit and we get even better perfomance both in terms of background subtraction and time complexitiy.</a:t>
            </a:r>
          </a:p>
        </p:txBody>
      </p:sp>
    </p:spTree>
    <p:extLst>
      <p:ext uri="{BB962C8B-B14F-4D97-AF65-F5344CB8AC3E}">
        <p14:creationId xmlns:p14="http://schemas.microsoft.com/office/powerpoint/2010/main" val="82134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137916"/>
            <a:ext cx="10820400" cy="4024125"/>
          </a:xfrm>
        </p:spPr>
        <p:txBody>
          <a:bodyPr>
            <a:normAutofit/>
          </a:bodyPr>
          <a:lstStyle/>
          <a:p>
            <a:pPr marL="0" indent="0">
              <a:buNone/>
            </a:pPr>
            <a:r>
              <a:rPr lang="en-US" sz="1800" dirty="0"/>
              <a:t>On this part in order to subtract the background  we followed this procedure:</a:t>
            </a:r>
          </a:p>
          <a:p>
            <a:pPr marL="0" indent="0">
              <a:buNone/>
            </a:pPr>
            <a:r>
              <a:rPr lang="en-US" sz="1800" dirty="0"/>
              <a:t>For initial filtering we analyzed different color spaces and their medians across time. The idea was to define foreground pixels to be the pixels that their intensity values are higher than their median intensity.</a:t>
            </a:r>
          </a:p>
          <a:p>
            <a:pPr marL="0" indent="0">
              <a:buNone/>
            </a:pPr>
            <a:r>
              <a:rPr lang="en-US" sz="1800" dirty="0"/>
              <a:t>We find that using HSV color space and applying median filter as described on the S &amp; V channels results as a decent initial filtering.</a:t>
            </a:r>
          </a:p>
          <a:p>
            <a:pPr marL="0" indent="0">
              <a:buNone/>
            </a:pPr>
            <a:endParaRPr lang="en-US" sz="1800" dirty="0"/>
          </a:p>
          <a:p>
            <a:pPr marL="0" indent="0">
              <a:buNone/>
            </a:pPr>
            <a:endParaRPr lang="en-IL" sz="1800" dirty="0"/>
          </a:p>
        </p:txBody>
      </p:sp>
      <p:pic>
        <p:nvPicPr>
          <p:cNvPr id="5" name="Picture 4">
            <a:extLst>
              <a:ext uri="{FF2B5EF4-FFF2-40B4-BE49-F238E27FC236}">
                <a16:creationId xmlns:a16="http://schemas.microsoft.com/office/drawing/2014/main" id="{2A55C98C-5304-5247-98F4-C7479D70F79E}"/>
              </a:ext>
            </a:extLst>
          </p:cNvPr>
          <p:cNvPicPr>
            <a:picLocks noChangeAspect="1"/>
          </p:cNvPicPr>
          <p:nvPr/>
        </p:nvPicPr>
        <p:blipFill>
          <a:blip r:embed="rId2"/>
          <a:stretch>
            <a:fillRect/>
          </a:stretch>
        </p:blipFill>
        <p:spPr>
          <a:xfrm>
            <a:off x="1122410" y="3991378"/>
            <a:ext cx="4018384" cy="2009192"/>
          </a:xfrm>
          <a:prstGeom prst="rect">
            <a:avLst/>
          </a:prstGeom>
        </p:spPr>
      </p:pic>
      <p:sp>
        <p:nvSpPr>
          <p:cNvPr id="6" name="TextBox 5">
            <a:extLst>
              <a:ext uri="{FF2B5EF4-FFF2-40B4-BE49-F238E27FC236}">
                <a16:creationId xmlns:a16="http://schemas.microsoft.com/office/drawing/2014/main" id="{C2B6CBF5-72F5-6548-97BF-E76D904735AC}"/>
              </a:ext>
            </a:extLst>
          </p:cNvPr>
          <p:cNvSpPr txBox="1"/>
          <p:nvPr/>
        </p:nvSpPr>
        <p:spPr>
          <a:xfrm>
            <a:off x="1267139" y="5789773"/>
            <a:ext cx="3449983" cy="369332"/>
          </a:xfrm>
          <a:prstGeom prst="rect">
            <a:avLst/>
          </a:prstGeom>
          <a:noFill/>
        </p:spPr>
        <p:txBody>
          <a:bodyPr wrap="none" rtlCol="0">
            <a:spAutoFit/>
          </a:bodyPr>
          <a:lstStyle/>
          <a:p>
            <a:pPr marL="0" algn="ctr" defTabSz="914400" rtl="1" eaLnBrk="1" latinLnBrk="0" hangingPunct="1"/>
            <a:r>
              <a:rPr lang="en-US" dirty="0"/>
              <a:t>V channel – Diff from median</a:t>
            </a:r>
            <a:endParaRPr lang="en-IL" dirty="0"/>
          </a:p>
        </p:txBody>
      </p:sp>
      <p:pic>
        <p:nvPicPr>
          <p:cNvPr id="7" name="Picture 6">
            <a:extLst>
              <a:ext uri="{FF2B5EF4-FFF2-40B4-BE49-F238E27FC236}">
                <a16:creationId xmlns:a16="http://schemas.microsoft.com/office/drawing/2014/main" id="{B2C2C998-41F0-0040-8CA3-8F184A89C51F}"/>
              </a:ext>
            </a:extLst>
          </p:cNvPr>
          <p:cNvPicPr>
            <a:picLocks noChangeAspect="1"/>
          </p:cNvPicPr>
          <p:nvPr/>
        </p:nvPicPr>
        <p:blipFill>
          <a:blip r:embed="rId3"/>
          <a:stretch>
            <a:fillRect/>
          </a:stretch>
        </p:blipFill>
        <p:spPr>
          <a:xfrm>
            <a:off x="6470587" y="3991378"/>
            <a:ext cx="4018384" cy="2009192"/>
          </a:xfrm>
          <a:prstGeom prst="rect">
            <a:avLst/>
          </a:prstGeom>
        </p:spPr>
      </p:pic>
      <p:sp>
        <p:nvSpPr>
          <p:cNvPr id="8" name="TextBox 7">
            <a:extLst>
              <a:ext uri="{FF2B5EF4-FFF2-40B4-BE49-F238E27FC236}">
                <a16:creationId xmlns:a16="http://schemas.microsoft.com/office/drawing/2014/main" id="{EA323536-4139-5549-9048-CAB23CA12E5A}"/>
              </a:ext>
            </a:extLst>
          </p:cNvPr>
          <p:cNvSpPr txBox="1"/>
          <p:nvPr/>
        </p:nvSpPr>
        <p:spPr>
          <a:xfrm>
            <a:off x="6543062" y="5789773"/>
            <a:ext cx="3449983" cy="369332"/>
          </a:xfrm>
          <a:prstGeom prst="rect">
            <a:avLst/>
          </a:prstGeom>
          <a:noFill/>
        </p:spPr>
        <p:txBody>
          <a:bodyPr wrap="none" rtlCol="0">
            <a:spAutoFit/>
          </a:bodyPr>
          <a:lstStyle/>
          <a:p>
            <a:pPr algn="ctr" defTabSz="914400" rtl="1"/>
            <a:r>
              <a:rPr lang="en-US" dirty="0"/>
              <a:t>S channel – Diff from median</a:t>
            </a:r>
            <a:endParaRPr lang="en-IL" dirty="0"/>
          </a:p>
        </p:txBody>
      </p:sp>
    </p:spTree>
    <p:extLst>
      <p:ext uri="{BB962C8B-B14F-4D97-AF65-F5344CB8AC3E}">
        <p14:creationId xmlns:p14="http://schemas.microsoft.com/office/powerpoint/2010/main" val="19359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0820400" cy="4024125"/>
          </a:xfrm>
        </p:spPr>
        <p:txBody>
          <a:bodyPr>
            <a:normAutofit/>
          </a:bodyPr>
          <a:lstStyle/>
          <a:p>
            <a:pPr marL="0" indent="0">
              <a:buNone/>
            </a:pPr>
            <a:r>
              <a:rPr lang="en-US" sz="1800" dirty="0"/>
              <a:t>For further filtering we tried to differentiate the person from the background based on it’s horizontal velocity. We computed for each pixel and frame it’s optical flow, we then tried to cluster the pixels in to 2 clusters based on their horizontal velocity (using K-means algorithm).</a:t>
            </a:r>
          </a:p>
          <a:p>
            <a:pPr marL="0" indent="0">
              <a:buNone/>
            </a:pPr>
            <a:r>
              <a:rPr lang="en-US" sz="1800" b="1" dirty="0">
                <a:solidFill>
                  <a:srgbClr val="FF0000"/>
                </a:solidFill>
              </a:rPr>
              <a:t>Unfortunately, we got poor results both in terms of time complexity and cluster performance as shown in the following picture.</a:t>
            </a:r>
            <a:endParaRPr lang="en-IL" sz="1800" b="1" dirty="0">
              <a:solidFill>
                <a:srgbClr val="FF0000"/>
              </a:solidFill>
            </a:endParaRPr>
          </a:p>
        </p:txBody>
      </p:sp>
      <p:sp>
        <p:nvSpPr>
          <p:cNvPr id="8" name="TextBox 7">
            <a:extLst>
              <a:ext uri="{FF2B5EF4-FFF2-40B4-BE49-F238E27FC236}">
                <a16:creationId xmlns:a16="http://schemas.microsoft.com/office/drawing/2014/main" id="{EA323536-4139-5549-9048-CAB23CA12E5A}"/>
              </a:ext>
            </a:extLst>
          </p:cNvPr>
          <p:cNvSpPr txBox="1"/>
          <p:nvPr/>
        </p:nvSpPr>
        <p:spPr>
          <a:xfrm>
            <a:off x="436307" y="5803214"/>
            <a:ext cx="11319385" cy="861774"/>
          </a:xfrm>
          <a:prstGeom prst="rect">
            <a:avLst/>
          </a:prstGeom>
          <a:noFill/>
        </p:spPr>
        <p:txBody>
          <a:bodyPr wrap="square" rtlCol="0">
            <a:spAutoFit/>
          </a:bodyPr>
          <a:lstStyle/>
          <a:p>
            <a:pPr algn="ctr" defTabSz="914400" rtl="1"/>
            <a:r>
              <a:rPr lang="en-US" sz="1600" dirty="0"/>
              <a:t>Horizontal velocity frame.</a:t>
            </a:r>
          </a:p>
          <a:p>
            <a:pPr algn="ctr" defTabSz="914400" rtl="1"/>
            <a:r>
              <a:rPr lang="en-US" sz="1600" dirty="0"/>
              <a:t>As we can see it’s hard to make a good separation on specific parts of the body (i.e. right foot) since different</a:t>
            </a:r>
          </a:p>
          <a:p>
            <a:pPr algn="ctr" defTabSz="914400" rtl="1"/>
            <a:r>
              <a:rPr lang="en-US" sz="1600" dirty="0"/>
              <a:t>parts of the body change their velocity frequently in the video</a:t>
            </a:r>
            <a:endParaRPr lang="en-IL" sz="1600" dirty="0"/>
          </a:p>
        </p:txBody>
      </p:sp>
      <p:pic>
        <p:nvPicPr>
          <p:cNvPr id="9" name="Picture 8">
            <a:extLst>
              <a:ext uri="{FF2B5EF4-FFF2-40B4-BE49-F238E27FC236}">
                <a16:creationId xmlns:a16="http://schemas.microsoft.com/office/drawing/2014/main" id="{E2C52F49-F5B4-274E-A970-C4FA0579D36A}"/>
              </a:ext>
            </a:extLst>
          </p:cNvPr>
          <p:cNvPicPr>
            <a:picLocks noChangeAspect="1"/>
          </p:cNvPicPr>
          <p:nvPr/>
        </p:nvPicPr>
        <p:blipFill>
          <a:blip r:embed="rId3"/>
          <a:stretch>
            <a:fillRect/>
          </a:stretch>
        </p:blipFill>
        <p:spPr>
          <a:xfrm>
            <a:off x="3879850" y="3587064"/>
            <a:ext cx="4432300" cy="2216150"/>
          </a:xfrm>
          <a:prstGeom prst="rect">
            <a:avLst/>
          </a:prstGeom>
        </p:spPr>
      </p:pic>
    </p:spTree>
    <p:extLst>
      <p:ext uri="{BB962C8B-B14F-4D97-AF65-F5344CB8AC3E}">
        <p14:creationId xmlns:p14="http://schemas.microsoft.com/office/powerpoint/2010/main" val="117750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After we failed to differentiate the person from background using clustering based on horizontal velocity, we tried to differentiate the person by calculating a representative pdf both for the person and the background following this procedure:</a:t>
            </a:r>
          </a:p>
          <a:p>
            <a:pPr marL="0" indent="0">
              <a:buNone/>
            </a:pPr>
            <a:r>
              <a:rPr lang="en-US" sz="1800" dirty="0"/>
              <a:t>(</a:t>
            </a:r>
            <a:r>
              <a:rPr lang="en-US" sz="1800" u="sng" dirty="0"/>
              <a:t>Note</a:t>
            </a:r>
            <a:r>
              <a:rPr lang="en-US" sz="1800" dirty="0"/>
              <a:t>: In this part we did some kind of overfitting (But as we said this is not our final approach)</a:t>
            </a:r>
          </a:p>
          <a:p>
            <a:pPr marL="0" indent="0">
              <a:buNone/>
            </a:pPr>
            <a:r>
              <a:rPr lang="en-US" sz="1800" dirty="0"/>
              <a:t>- We chose some frame after S&amp;V median filtering as a representative mask</a:t>
            </a:r>
          </a:p>
          <a:p>
            <a:pPr marL="0" indent="0">
              <a:buNone/>
            </a:pPr>
            <a:r>
              <a:rPr lang="en-US" sz="1800" dirty="0"/>
              <a:t>- We eroded dramatically the mask in order to get color samples from the person only.</a:t>
            </a:r>
          </a:p>
          <a:p>
            <a:pPr>
              <a:buFontTx/>
              <a:buChar char="-"/>
            </a:pPr>
            <a:r>
              <a:rPr lang="en-US" sz="1800" dirty="0"/>
              <a:t>We used those samples in order to build a pdf representation of the person (Using gaussian KDE), the same process has been done for the background.</a:t>
            </a:r>
          </a:p>
          <a:p>
            <a:pPr>
              <a:buFontTx/>
              <a:buChar char="-"/>
            </a:pPr>
            <a:r>
              <a:rPr lang="en-US" sz="1800" dirty="0"/>
              <a:t>After having both pdfs we computed for each pixel in each frame it’s probability of being a foreground or background pixel.</a:t>
            </a:r>
          </a:p>
          <a:p>
            <a:pPr>
              <a:buFontTx/>
              <a:buChar char="-"/>
            </a:pPr>
            <a:r>
              <a:rPr lang="en-US" sz="1800" dirty="0"/>
              <a:t>Pixel was defined as a foreground pixel if it’s foreground probability was higher than it’s background probability. (Naïve base) (</a:t>
            </a:r>
            <a:r>
              <a:rPr lang="en-US" sz="1800" u="sng" dirty="0"/>
              <a:t>Note</a:t>
            </a:r>
            <a:r>
              <a:rPr lang="en-US" sz="1800" dirty="0"/>
              <a:t>: in order to optimize the performance we used </a:t>
            </a:r>
            <a:r>
              <a:rPr lang="en-US" sz="1800" dirty="0" err="1"/>
              <a:t>memoization</a:t>
            </a:r>
            <a:r>
              <a:rPr lang="en-US" sz="1800" dirty="0"/>
              <a:t>. Since probability is defined only by pixel color, it’s sufficient to calculate each color probability once. So instead of calculating probabilities for 2M pixels in each frame, we computed only 150K color values).</a:t>
            </a:r>
          </a:p>
        </p:txBody>
      </p:sp>
    </p:spTree>
    <p:extLst>
      <p:ext uri="{BB962C8B-B14F-4D97-AF65-F5344CB8AC3E}">
        <p14:creationId xmlns:p14="http://schemas.microsoft.com/office/powerpoint/2010/main" val="153256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6E3AF-0099-DA48-816C-194736297E00}"/>
              </a:ext>
            </a:extLst>
          </p:cNvPr>
          <p:cNvPicPr>
            <a:picLocks/>
          </p:cNvPicPr>
          <p:nvPr/>
        </p:nvPicPr>
        <p:blipFill>
          <a:blip r:embed="rId2"/>
          <a:stretch>
            <a:fillRect/>
          </a:stretch>
        </p:blipFill>
        <p:spPr>
          <a:xfrm>
            <a:off x="3925427" y="571138"/>
            <a:ext cx="4435200" cy="2214000"/>
          </a:xfrm>
          <a:prstGeom prst="rect">
            <a:avLst/>
          </a:prstGeom>
        </p:spPr>
      </p:pic>
      <p:pic>
        <p:nvPicPr>
          <p:cNvPr id="6" name="Picture 5">
            <a:extLst>
              <a:ext uri="{FF2B5EF4-FFF2-40B4-BE49-F238E27FC236}">
                <a16:creationId xmlns:a16="http://schemas.microsoft.com/office/drawing/2014/main" id="{0FCB023D-F9D5-8E49-AA5C-CA3CEB1D3401}"/>
              </a:ext>
            </a:extLst>
          </p:cNvPr>
          <p:cNvPicPr>
            <a:picLocks/>
          </p:cNvPicPr>
          <p:nvPr/>
        </p:nvPicPr>
        <p:blipFill>
          <a:blip r:embed="rId3"/>
          <a:stretch>
            <a:fillRect/>
          </a:stretch>
        </p:blipFill>
        <p:spPr>
          <a:xfrm>
            <a:off x="588184" y="3429000"/>
            <a:ext cx="4435200" cy="2214000"/>
          </a:xfrm>
          <a:prstGeom prst="rect">
            <a:avLst/>
          </a:prstGeom>
        </p:spPr>
      </p:pic>
      <p:pic>
        <p:nvPicPr>
          <p:cNvPr id="8" name="Picture 7">
            <a:extLst>
              <a:ext uri="{FF2B5EF4-FFF2-40B4-BE49-F238E27FC236}">
                <a16:creationId xmlns:a16="http://schemas.microsoft.com/office/drawing/2014/main" id="{78A9C88C-6A56-C14A-ACB3-2520634CFC49}"/>
              </a:ext>
            </a:extLst>
          </p:cNvPr>
          <p:cNvPicPr>
            <a:picLocks/>
          </p:cNvPicPr>
          <p:nvPr/>
        </p:nvPicPr>
        <p:blipFill>
          <a:blip r:embed="rId4"/>
          <a:stretch>
            <a:fillRect/>
          </a:stretch>
        </p:blipFill>
        <p:spPr>
          <a:xfrm>
            <a:off x="6709165" y="3429000"/>
            <a:ext cx="4435200" cy="2214000"/>
          </a:xfrm>
          <a:prstGeom prst="rect">
            <a:avLst/>
          </a:prstGeom>
        </p:spPr>
      </p:pic>
      <p:sp>
        <p:nvSpPr>
          <p:cNvPr id="9" name="TextBox 8">
            <a:extLst>
              <a:ext uri="{FF2B5EF4-FFF2-40B4-BE49-F238E27FC236}">
                <a16:creationId xmlns:a16="http://schemas.microsoft.com/office/drawing/2014/main" id="{3CF4DDF5-9AD1-FC4C-8F03-DCF226D6EB01}"/>
              </a:ext>
            </a:extLst>
          </p:cNvPr>
          <p:cNvSpPr txBox="1"/>
          <p:nvPr/>
        </p:nvSpPr>
        <p:spPr>
          <a:xfrm>
            <a:off x="3204943" y="2600472"/>
            <a:ext cx="5774338" cy="646331"/>
          </a:xfrm>
          <a:prstGeom prst="rect">
            <a:avLst/>
          </a:prstGeom>
          <a:noFill/>
        </p:spPr>
        <p:txBody>
          <a:bodyPr wrap="none" rtlCol="0">
            <a:spAutoFit/>
          </a:bodyPr>
          <a:lstStyle/>
          <a:p>
            <a:pPr marL="0" algn="ctr" defTabSz="914400" eaLnBrk="1" latinLnBrk="0" hangingPunct="1"/>
            <a:r>
              <a:rPr lang="en-US" dirty="0"/>
              <a:t>Mask for sampling person and background colors </a:t>
            </a:r>
          </a:p>
          <a:p>
            <a:pPr marL="0" algn="ctr" defTabSz="914400" eaLnBrk="1" latinLnBrk="0" hangingPunct="1"/>
            <a:r>
              <a:rPr lang="en-US" dirty="0"/>
              <a:t>for building representing pdfs</a:t>
            </a:r>
            <a:endParaRPr lang="en-IL" dirty="0"/>
          </a:p>
        </p:txBody>
      </p:sp>
      <p:sp>
        <p:nvSpPr>
          <p:cNvPr id="10" name="TextBox 9">
            <a:extLst>
              <a:ext uri="{FF2B5EF4-FFF2-40B4-BE49-F238E27FC236}">
                <a16:creationId xmlns:a16="http://schemas.microsoft.com/office/drawing/2014/main" id="{1610C2F0-4FD7-274E-84D3-748AF8888B55}"/>
              </a:ext>
            </a:extLst>
          </p:cNvPr>
          <p:cNvSpPr txBox="1"/>
          <p:nvPr/>
        </p:nvSpPr>
        <p:spPr>
          <a:xfrm>
            <a:off x="246429" y="5640531"/>
            <a:ext cx="5118710" cy="369332"/>
          </a:xfrm>
          <a:prstGeom prst="rect">
            <a:avLst/>
          </a:prstGeom>
          <a:noFill/>
        </p:spPr>
        <p:txBody>
          <a:bodyPr wrap="none" rtlCol="0">
            <a:spAutoFit/>
          </a:bodyPr>
          <a:lstStyle/>
          <a:p>
            <a:pPr marL="0" algn="ctr" defTabSz="914400" eaLnBrk="1" latinLnBrk="0" hangingPunct="1"/>
            <a:r>
              <a:rPr lang="en-US" dirty="0"/>
              <a:t>Color samples taken for building person pdf </a:t>
            </a:r>
            <a:endParaRPr lang="en-IL" dirty="0"/>
          </a:p>
        </p:txBody>
      </p:sp>
      <p:sp>
        <p:nvSpPr>
          <p:cNvPr id="11" name="TextBox 10">
            <a:extLst>
              <a:ext uri="{FF2B5EF4-FFF2-40B4-BE49-F238E27FC236}">
                <a16:creationId xmlns:a16="http://schemas.microsoft.com/office/drawing/2014/main" id="{07CD1385-0352-D743-9245-A9F635FF2BB4}"/>
              </a:ext>
            </a:extLst>
          </p:cNvPr>
          <p:cNvSpPr txBox="1"/>
          <p:nvPr/>
        </p:nvSpPr>
        <p:spPr>
          <a:xfrm>
            <a:off x="6049214" y="5640531"/>
            <a:ext cx="5755102" cy="369332"/>
          </a:xfrm>
          <a:prstGeom prst="rect">
            <a:avLst/>
          </a:prstGeom>
          <a:noFill/>
        </p:spPr>
        <p:txBody>
          <a:bodyPr wrap="none" rtlCol="0">
            <a:spAutoFit/>
          </a:bodyPr>
          <a:lstStyle/>
          <a:p>
            <a:pPr marL="0" algn="ctr" defTabSz="914400" eaLnBrk="1" latinLnBrk="0" hangingPunct="1"/>
            <a:r>
              <a:rPr lang="en-US" dirty="0"/>
              <a:t>Color samples taken for building background pdf </a:t>
            </a:r>
            <a:endParaRPr lang="en-IL" dirty="0"/>
          </a:p>
        </p:txBody>
      </p:sp>
    </p:spTree>
    <p:extLst>
      <p:ext uri="{BB962C8B-B14F-4D97-AF65-F5344CB8AC3E}">
        <p14:creationId xmlns:p14="http://schemas.microsoft.com/office/powerpoint/2010/main" val="311296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79094-EB58-7C4B-B977-39F93FEE021E}"/>
              </a:ext>
            </a:extLst>
          </p:cNvPr>
          <p:cNvPicPr>
            <a:picLocks noChangeAspect="1"/>
          </p:cNvPicPr>
          <p:nvPr/>
        </p:nvPicPr>
        <p:blipFill>
          <a:blip r:embed="rId2"/>
          <a:stretch>
            <a:fillRect/>
          </a:stretch>
        </p:blipFill>
        <p:spPr>
          <a:xfrm>
            <a:off x="274868" y="128183"/>
            <a:ext cx="5323139" cy="2931485"/>
          </a:xfrm>
          <a:prstGeom prst="rect">
            <a:avLst/>
          </a:prstGeom>
        </p:spPr>
      </p:pic>
      <p:sp>
        <p:nvSpPr>
          <p:cNvPr id="5" name="TextBox 4">
            <a:extLst>
              <a:ext uri="{FF2B5EF4-FFF2-40B4-BE49-F238E27FC236}">
                <a16:creationId xmlns:a16="http://schemas.microsoft.com/office/drawing/2014/main" id="{1E3613D5-D156-3C46-9714-9579CC47F1F6}"/>
              </a:ext>
            </a:extLst>
          </p:cNvPr>
          <p:cNvSpPr txBox="1"/>
          <p:nvPr/>
        </p:nvSpPr>
        <p:spPr>
          <a:xfrm>
            <a:off x="0" y="3059668"/>
            <a:ext cx="5598007" cy="369332"/>
          </a:xfrm>
          <a:prstGeom prst="rect">
            <a:avLst/>
          </a:prstGeom>
          <a:noFill/>
        </p:spPr>
        <p:txBody>
          <a:bodyPr wrap="none" rtlCol="0">
            <a:spAutoFit/>
          </a:bodyPr>
          <a:lstStyle/>
          <a:p>
            <a:r>
              <a:rPr lang="he-IL" dirty="0"/>
              <a:t>מסכה נטו על הסתברות הקי-די-אי (אחרי פעולות מורפולוגיות)</a:t>
            </a:r>
          </a:p>
        </p:txBody>
      </p:sp>
      <p:pic>
        <p:nvPicPr>
          <p:cNvPr id="6" name="Picture 5">
            <a:extLst>
              <a:ext uri="{FF2B5EF4-FFF2-40B4-BE49-F238E27FC236}">
                <a16:creationId xmlns:a16="http://schemas.microsoft.com/office/drawing/2014/main" id="{61824D60-26B2-444F-855C-C16E2C026771}"/>
              </a:ext>
            </a:extLst>
          </p:cNvPr>
          <p:cNvPicPr>
            <a:picLocks noChangeAspect="1"/>
          </p:cNvPicPr>
          <p:nvPr/>
        </p:nvPicPr>
        <p:blipFill>
          <a:blip r:embed="rId3"/>
          <a:stretch>
            <a:fillRect/>
          </a:stretch>
        </p:blipFill>
        <p:spPr>
          <a:xfrm>
            <a:off x="6391976" y="188065"/>
            <a:ext cx="5105664" cy="2811720"/>
          </a:xfrm>
          <a:prstGeom prst="rect">
            <a:avLst/>
          </a:prstGeom>
        </p:spPr>
      </p:pic>
      <p:sp>
        <p:nvSpPr>
          <p:cNvPr id="7" name="TextBox 6">
            <a:extLst>
              <a:ext uri="{FF2B5EF4-FFF2-40B4-BE49-F238E27FC236}">
                <a16:creationId xmlns:a16="http://schemas.microsoft.com/office/drawing/2014/main" id="{2AA1889E-5ADA-E44F-8F03-53110A51A7C9}"/>
              </a:ext>
            </a:extLst>
          </p:cNvPr>
          <p:cNvSpPr txBox="1"/>
          <p:nvPr/>
        </p:nvSpPr>
        <p:spPr>
          <a:xfrm>
            <a:off x="8355123" y="3059668"/>
            <a:ext cx="1394933" cy="369332"/>
          </a:xfrm>
          <a:prstGeom prst="rect">
            <a:avLst/>
          </a:prstGeom>
          <a:noFill/>
        </p:spPr>
        <p:txBody>
          <a:bodyPr wrap="none" rtlCol="0">
            <a:spAutoFit/>
          </a:bodyPr>
          <a:lstStyle/>
          <a:p>
            <a:pPr marL="0" algn="r" defTabSz="914400" rtl="1" eaLnBrk="1" latinLnBrk="0" hangingPunct="1"/>
            <a:r>
              <a:rPr lang="he-IL" dirty="0"/>
              <a:t>רק </a:t>
            </a:r>
            <a:r>
              <a:rPr lang="he-IL" dirty="0" err="1"/>
              <a:t>הקונטואור</a:t>
            </a:r>
            <a:endParaRPr lang="he-IL" dirty="0"/>
          </a:p>
        </p:txBody>
      </p:sp>
      <p:pic>
        <p:nvPicPr>
          <p:cNvPr id="8" name="Picture 7">
            <a:extLst>
              <a:ext uri="{FF2B5EF4-FFF2-40B4-BE49-F238E27FC236}">
                <a16:creationId xmlns:a16="http://schemas.microsoft.com/office/drawing/2014/main" id="{10D78E09-FB75-1049-B51C-C60E6624037F}"/>
              </a:ext>
            </a:extLst>
          </p:cNvPr>
          <p:cNvPicPr>
            <a:picLocks noChangeAspect="1"/>
          </p:cNvPicPr>
          <p:nvPr/>
        </p:nvPicPr>
        <p:blipFill>
          <a:blip r:embed="rId4"/>
          <a:stretch>
            <a:fillRect/>
          </a:stretch>
        </p:blipFill>
        <p:spPr>
          <a:xfrm>
            <a:off x="6861178" y="3488883"/>
            <a:ext cx="4167260" cy="2294935"/>
          </a:xfrm>
          <a:prstGeom prst="rect">
            <a:avLst/>
          </a:prstGeom>
        </p:spPr>
      </p:pic>
      <p:sp>
        <p:nvSpPr>
          <p:cNvPr id="9" name="TextBox 8">
            <a:extLst>
              <a:ext uri="{FF2B5EF4-FFF2-40B4-BE49-F238E27FC236}">
                <a16:creationId xmlns:a16="http://schemas.microsoft.com/office/drawing/2014/main" id="{7BDA70B7-6B36-E34A-8596-37C312674E0C}"/>
              </a:ext>
            </a:extLst>
          </p:cNvPr>
          <p:cNvSpPr txBox="1"/>
          <p:nvPr/>
        </p:nvSpPr>
        <p:spPr>
          <a:xfrm>
            <a:off x="7365268" y="5843701"/>
            <a:ext cx="3374642" cy="369332"/>
          </a:xfrm>
          <a:prstGeom prst="rect">
            <a:avLst/>
          </a:prstGeom>
          <a:noFill/>
        </p:spPr>
        <p:txBody>
          <a:bodyPr wrap="none" rtlCol="0">
            <a:spAutoFit/>
          </a:bodyPr>
          <a:lstStyle/>
          <a:p>
            <a:pPr marL="0" algn="r" defTabSz="914400" rtl="1" eaLnBrk="1" latinLnBrk="0" hangingPunct="1"/>
            <a:r>
              <a:rPr lang="he-IL" dirty="0"/>
              <a:t>אותה תמונה כמו למעלה, אבל בצבע</a:t>
            </a:r>
          </a:p>
        </p:txBody>
      </p:sp>
      <p:pic>
        <p:nvPicPr>
          <p:cNvPr id="10" name="Picture 9">
            <a:extLst>
              <a:ext uri="{FF2B5EF4-FFF2-40B4-BE49-F238E27FC236}">
                <a16:creationId xmlns:a16="http://schemas.microsoft.com/office/drawing/2014/main" id="{A4B2A5DF-DE1C-E64B-A4F9-AFE798CC7B32}"/>
              </a:ext>
            </a:extLst>
          </p:cNvPr>
          <p:cNvPicPr>
            <a:picLocks noChangeAspect="1"/>
          </p:cNvPicPr>
          <p:nvPr/>
        </p:nvPicPr>
        <p:blipFill>
          <a:blip r:embed="rId5"/>
          <a:stretch>
            <a:fillRect/>
          </a:stretch>
        </p:blipFill>
        <p:spPr>
          <a:xfrm>
            <a:off x="420302" y="3488883"/>
            <a:ext cx="5444645" cy="2998399"/>
          </a:xfrm>
          <a:prstGeom prst="rect">
            <a:avLst/>
          </a:prstGeom>
        </p:spPr>
      </p:pic>
      <p:sp>
        <p:nvSpPr>
          <p:cNvPr id="11" name="TextBox 10">
            <a:extLst>
              <a:ext uri="{FF2B5EF4-FFF2-40B4-BE49-F238E27FC236}">
                <a16:creationId xmlns:a16="http://schemas.microsoft.com/office/drawing/2014/main" id="{1CD98041-7EDE-FD45-822B-F07F919F4D00}"/>
              </a:ext>
            </a:extLst>
          </p:cNvPr>
          <p:cNvSpPr txBox="1"/>
          <p:nvPr/>
        </p:nvSpPr>
        <p:spPr>
          <a:xfrm>
            <a:off x="1866491" y="6519737"/>
            <a:ext cx="3142114" cy="369332"/>
          </a:xfrm>
          <a:prstGeom prst="rect">
            <a:avLst/>
          </a:prstGeom>
          <a:noFill/>
        </p:spPr>
        <p:txBody>
          <a:bodyPr wrap="square" rtlCol="0">
            <a:spAutoFit/>
          </a:bodyPr>
          <a:lstStyle/>
          <a:p>
            <a:pPr marL="0" algn="r" defTabSz="914400" rtl="1" eaLnBrk="1" latinLnBrk="0" hangingPunct="1"/>
            <a:r>
              <a:rPr lang="he-IL" dirty="0"/>
              <a:t>אחרי </a:t>
            </a:r>
            <a:r>
              <a:rPr lang="en-US" dirty="0"/>
              <a:t>fine tune </a:t>
            </a:r>
            <a:r>
              <a:rPr lang="he-IL" dirty="0"/>
              <a:t> על </a:t>
            </a:r>
            <a:r>
              <a:rPr lang="he-IL" dirty="0" err="1"/>
              <a:t>הקונטואור</a:t>
            </a:r>
            <a:endParaRPr lang="en-IL" dirty="0"/>
          </a:p>
        </p:txBody>
      </p:sp>
    </p:spTree>
    <p:extLst>
      <p:ext uri="{BB962C8B-B14F-4D97-AF65-F5344CB8AC3E}">
        <p14:creationId xmlns:p14="http://schemas.microsoft.com/office/powerpoint/2010/main" val="2792085297"/>
      </p:ext>
    </p:extLst>
  </p:cSld>
  <p:clrMapOvr>
    <a:masterClrMapping/>
  </p:clrMapOvr>
</p:sld>
</file>

<file path=ppt/theme/theme1.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{FC3E0CFD-0FE9-D84C-94AB-ACD59EA29813}tf10001079</Template>
  <TotalTime>1532</TotalTime>
  <Words>902</Words>
  <Application>Microsoft Macintosh PowerPoint</Application>
  <PresentationFormat>Widescreen</PresentationFormat>
  <Paragraphs>70</Paragraphs>
  <Slides>26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Century Gothic</vt:lpstr>
      <vt:lpstr>Vapor Trail</vt:lpstr>
      <vt:lpstr>Video Processing Project</vt:lpstr>
      <vt:lpstr>Video stabilization overview  </vt:lpstr>
      <vt:lpstr>Video stabilization </vt:lpstr>
      <vt:lpstr>Background subtraction</vt:lpstr>
      <vt:lpstr>BACKGROUND subtraction - first approach</vt:lpstr>
      <vt:lpstr>BACKGROUND subtraction - first approach</vt:lpstr>
      <vt:lpstr>BACKGROUND subtraction - first approach</vt:lpstr>
      <vt:lpstr>PowerPoint Presentation</vt:lpstr>
      <vt:lpstr>PowerPoint Presentation</vt:lpstr>
      <vt:lpstr>PowerPoint Presentation</vt:lpstr>
      <vt:lpstr>PowerPoint Presentation</vt:lpstr>
      <vt:lpstr>PowerPoint Presentation</vt:lpstr>
      <vt:lpstr>PowerPoint Presentation</vt:lpstr>
      <vt:lpstr>MATTING</vt:lpstr>
      <vt:lpstr>PowerPoint Presentation</vt:lpstr>
      <vt:lpstr>PowerPoint Presentation</vt:lpstr>
      <vt:lpstr>MATTING – SHOW TREE DECISION</vt:lpstr>
      <vt:lpstr>PowerPoint Presentation</vt:lpstr>
      <vt:lpstr>tracking</vt:lpstr>
      <vt:lpstr>tracking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30</cp:revision>
  <dcterms:created xsi:type="dcterms:W3CDTF">2020-06-22T09:09:35Z</dcterms:created>
  <dcterms:modified xsi:type="dcterms:W3CDTF">2020-06-28T11:30:01Z</dcterms:modified>
</cp:coreProperties>
</file>